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7" r:id="rId6"/>
    <p:sldId id="261" r:id="rId7"/>
    <p:sldId id="260" r:id="rId8"/>
    <p:sldId id="262" r:id="rId9"/>
    <p:sldId id="268" r:id="rId10"/>
    <p:sldId id="263" r:id="rId11"/>
    <p:sldId id="264" r:id="rId12"/>
    <p:sldId id="265" r:id="rId13"/>
    <p:sldId id="266" r:id="rId14"/>
    <p:sldId id="269" r:id="rId15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43" d="100"/>
          <a:sy n="143" d="100"/>
        </p:scale>
        <p:origin x="68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248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0442B6-25E9-CEBA-6B00-B5988CA8AE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D677B1-C3E4-9BB0-726A-7AEE3EE9A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C5C449-CCCC-C1A6-87B6-E5E7F40E45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FCADCB-AC81-3918-28AA-481B7365FC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396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89DD8-3E58-0805-B3CE-4ECFB003F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C2AA71-E0FF-46F1-E2F4-A8A4F10E35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80F0EE-D2A3-24A4-82E6-00352FCCFB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92E5C5-24CF-75C8-18A2-6D0AB481145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636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chemeClr val="bg1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502920" y="731520"/>
            <a:ext cx="8321040" cy="1234440"/>
          </a:xfrm>
          <a:prstGeom prst="rect">
            <a:avLst/>
          </a:prstGeom>
          <a:solidFill>
            <a:schemeClr val="bg1"/>
          </a:solidFill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4400" b="1" dirty="0">
                <a:latin typeface="Cambria" pitchFamily="34" charset="0"/>
                <a:ea typeface="Cambria" pitchFamily="34" charset="-122"/>
                <a:cs typeface="Cambria" pitchFamily="34" charset="-120"/>
              </a:rPr>
              <a:t>Circular Economy in Georgia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502920" y="1920240"/>
            <a:ext cx="8321040" cy="548640"/>
          </a:xfrm>
          <a:prstGeom prst="rect">
            <a:avLst/>
          </a:prstGeom>
          <a:solidFill>
            <a:schemeClr val="bg1"/>
          </a:solidFill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000" i="1" dirty="0">
                <a:latin typeface="Cambria" pitchFamily="34" charset="0"/>
                <a:ea typeface="Cambria" pitchFamily="34" charset="-122"/>
                <a:cs typeface="Cambria" pitchFamily="34" charset="-120"/>
              </a:rPr>
              <a:t>Challenges and Development Opportunities</a:t>
            </a:r>
            <a:endParaRPr lang="en-US" sz="2000" dirty="0"/>
          </a:p>
        </p:txBody>
      </p:sp>
      <p:sp>
        <p:nvSpPr>
          <p:cNvPr id="7" name="Shape 5"/>
          <p:cNvSpPr/>
          <p:nvPr/>
        </p:nvSpPr>
        <p:spPr>
          <a:xfrm>
            <a:off x="502920" y="2578608"/>
            <a:ext cx="5029200" cy="0"/>
          </a:xfrm>
          <a:prstGeom prst="line">
            <a:avLst/>
          </a:prstGeom>
          <a:noFill/>
          <a:ln w="19050">
            <a:solidFill>
              <a:srgbClr val="8B1A2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0273" y="3380955"/>
            <a:ext cx="6400800" cy="411480"/>
          </a:xfrm>
          <a:prstGeom prst="rect">
            <a:avLst/>
          </a:prstGeom>
          <a:solidFill>
            <a:schemeClr val="bg1"/>
          </a:solidFill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Gvantsa Zoidze  ·  Natia </a:t>
            </a:r>
            <a:r>
              <a:rPr lang="en-US" sz="1500" dirty="0" err="1">
                <a:latin typeface="Calibri" pitchFamily="34" charset="0"/>
                <a:ea typeface="Calibri" pitchFamily="34" charset="-122"/>
                <a:cs typeface="Calibri" pitchFamily="34" charset="-120"/>
              </a:rPr>
              <a:t>Tsiklashvili</a:t>
            </a:r>
            <a:endParaRPr lang="en-US" sz="1500" dirty="0"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r>
              <a:rPr lang="en-US" sz="15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Master of Economics · Doctor of Economics</a:t>
            </a:r>
            <a:endParaRPr lang="en-US" sz="1500" dirty="0"/>
          </a:p>
        </p:txBody>
      </p:sp>
      <p:pic>
        <p:nvPicPr>
          <p:cNvPr id="1026" name="Picture 2" descr="Workshop 6.1 on QA and Partner Meeting in Batumi (BSU) | HERITAG">
            <a:extLst>
              <a:ext uri="{FF2B5EF4-FFF2-40B4-BE49-F238E27FC236}">
                <a16:creationId xmlns:a16="http://schemas.microsoft.com/office/drawing/2014/main" id="{EA910FC3-0C3D-F3B1-4495-ADA6A47120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572" y="1811897"/>
            <a:ext cx="2327563" cy="2327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ტექსტური ველი 17">
            <a:extLst>
              <a:ext uri="{FF2B5EF4-FFF2-40B4-BE49-F238E27FC236}">
                <a16:creationId xmlns:a16="http://schemas.microsoft.com/office/drawing/2014/main" id="{18B6DA93-9445-53B1-0604-854C670301C8}"/>
              </a:ext>
            </a:extLst>
          </p:cNvPr>
          <p:cNvSpPr txBox="1"/>
          <p:nvPr/>
        </p:nvSpPr>
        <p:spPr>
          <a:xfrm>
            <a:off x="325581" y="4068694"/>
            <a:ext cx="3865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Batumi Shota Rustaveli State University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19" y="109728"/>
            <a:ext cx="7740535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Import Dependence &amp; Strategic Circular Sectors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8046720" y="164592"/>
            <a:ext cx="8229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11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704088"/>
            <a:ext cx="8138160" cy="0"/>
          </a:xfrm>
          <a:prstGeom prst="line">
            <a:avLst/>
          </a:prstGeom>
          <a:noFill/>
          <a:ln w="9525">
            <a:solidFill>
              <a:srgbClr val="CCCCCC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384048" y="640080"/>
            <a:ext cx="128016" cy="128016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02920" y="804672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IMPORT EXPOSURE — GEORGIA 2024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502920" y="1078992"/>
            <a:ext cx="2606040" cy="932688"/>
          </a:xfrm>
          <a:prstGeom prst="rect">
            <a:avLst/>
          </a:prstGeom>
          <a:solidFill>
            <a:srgbClr val="F7F7F9"/>
          </a:solidFill>
          <a:ln w="12700">
            <a:solidFill>
              <a:srgbClr val="CCCCCC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02920" y="1097280"/>
            <a:ext cx="260604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$16.9B</a:t>
            </a:r>
            <a:endParaRPr lang="en-US" sz="3000" dirty="0"/>
          </a:p>
        </p:txBody>
      </p:sp>
      <p:sp>
        <p:nvSpPr>
          <p:cNvPr id="10" name="Text 8"/>
          <p:cNvSpPr/>
          <p:nvPr/>
        </p:nvSpPr>
        <p:spPr>
          <a:xfrm>
            <a:off x="502920" y="1572768"/>
            <a:ext cx="260604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imports</a:t>
            </a:r>
            <a:endParaRPr lang="en-US" sz="1050" dirty="0"/>
          </a:p>
        </p:txBody>
      </p:sp>
      <p:sp>
        <p:nvSpPr>
          <p:cNvPr id="11" name="Text 9"/>
          <p:cNvSpPr/>
          <p:nvPr/>
        </p:nvSpPr>
        <p:spPr>
          <a:xfrm>
            <a:off x="502920" y="1810512"/>
            <a:ext cx="26060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53% of GDP</a:t>
            </a:r>
            <a:endParaRPr lang="en-US" sz="950" dirty="0"/>
          </a:p>
        </p:txBody>
      </p:sp>
      <p:sp>
        <p:nvSpPr>
          <p:cNvPr id="12" name="Shape 10"/>
          <p:cNvSpPr/>
          <p:nvPr/>
        </p:nvSpPr>
        <p:spPr>
          <a:xfrm>
            <a:off x="3291840" y="1097280"/>
            <a:ext cx="2606040" cy="909828"/>
          </a:xfrm>
          <a:prstGeom prst="rect">
            <a:avLst/>
          </a:prstGeom>
          <a:solidFill>
            <a:srgbClr val="F7F7F9"/>
          </a:solidFill>
          <a:ln w="12700">
            <a:solidFill>
              <a:srgbClr val="CCCCC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291840" y="1097280"/>
            <a:ext cx="260604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$196M</a:t>
            </a:r>
            <a:endParaRPr lang="en-US" sz="3000" dirty="0"/>
          </a:p>
        </p:txBody>
      </p:sp>
      <p:sp>
        <p:nvSpPr>
          <p:cNvPr id="14" name="Text 12"/>
          <p:cNvSpPr/>
          <p:nvPr/>
        </p:nvSpPr>
        <p:spPr>
          <a:xfrm>
            <a:off x="3291840" y="1572768"/>
            <a:ext cx="260604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Clothing &amp; accessories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3291840" y="1810512"/>
            <a:ext cx="26060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incl. fabrics &amp; thread</a:t>
            </a:r>
            <a:endParaRPr lang="en-US" sz="950" dirty="0"/>
          </a:p>
        </p:txBody>
      </p:sp>
      <p:sp>
        <p:nvSpPr>
          <p:cNvPr id="16" name="Shape 14"/>
          <p:cNvSpPr/>
          <p:nvPr/>
        </p:nvSpPr>
        <p:spPr>
          <a:xfrm>
            <a:off x="6080760" y="1078992"/>
            <a:ext cx="2606040" cy="928116"/>
          </a:xfrm>
          <a:prstGeom prst="rect">
            <a:avLst/>
          </a:prstGeom>
          <a:solidFill>
            <a:srgbClr val="F7F7F9"/>
          </a:solidFill>
          <a:ln w="12700">
            <a:solidFill>
              <a:srgbClr val="CCCCCC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080760" y="1097280"/>
            <a:ext cx="260604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0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$262M</a:t>
            </a:r>
            <a:endParaRPr lang="en-US" sz="3000" dirty="0"/>
          </a:p>
        </p:txBody>
      </p:sp>
      <p:sp>
        <p:nvSpPr>
          <p:cNvPr id="18" name="Text 16"/>
          <p:cNvSpPr/>
          <p:nvPr/>
        </p:nvSpPr>
        <p:spPr>
          <a:xfrm>
            <a:off x="6080760" y="1572768"/>
            <a:ext cx="260604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Furniture &amp; prefab buildings</a:t>
            </a:r>
            <a:endParaRPr lang="en-US" sz="1050" dirty="0"/>
          </a:p>
        </p:txBody>
      </p:sp>
      <p:sp>
        <p:nvSpPr>
          <p:cNvPr id="19" name="Text 17"/>
          <p:cNvSpPr/>
          <p:nvPr/>
        </p:nvSpPr>
        <p:spPr>
          <a:xfrm>
            <a:off x="6080760" y="1810512"/>
            <a:ext cx="26060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i="1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1.6% of total imports</a:t>
            </a:r>
            <a:endParaRPr lang="en-US" sz="950" dirty="0"/>
          </a:p>
        </p:txBody>
      </p:sp>
      <p:sp>
        <p:nvSpPr>
          <p:cNvPr id="20" name="Shape 18"/>
          <p:cNvSpPr/>
          <p:nvPr/>
        </p:nvSpPr>
        <p:spPr>
          <a:xfrm>
            <a:off x="502920" y="2139696"/>
            <a:ext cx="8138160" cy="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502920" y="2212848"/>
            <a:ext cx="2606040" cy="274320"/>
          </a:xfrm>
          <a:prstGeom prst="rect">
            <a:avLst/>
          </a:prstGeom>
          <a:solidFill>
            <a:srgbClr val="1C1C2E"/>
          </a:solidFill>
          <a:ln w="12700">
            <a:solidFill>
              <a:srgbClr val="1C1C2E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02920" y="2212848"/>
            <a:ext cx="3977640" cy="274320"/>
          </a:xfrm>
          <a:prstGeom prst="rect">
            <a:avLst/>
          </a:prstGeom>
          <a:noFill/>
          <a:ln/>
        </p:spPr>
        <p:txBody>
          <a:bodyPr wrap="square" lIns="0" tIns="10160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Garment &amp; Textiles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576072" y="2542032"/>
            <a:ext cx="385876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Georgia has operational garment factories </a:t>
            </a:r>
            <a:r>
              <a:rPr lang="en-US" sz="1100" b="1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(majority foreign-owned)</a:t>
            </a:r>
            <a:endParaRPr lang="en-US" sz="1100" b="1" dirty="0"/>
          </a:p>
        </p:txBody>
      </p:sp>
      <p:sp>
        <p:nvSpPr>
          <p:cNvPr id="24" name="Text 22"/>
          <p:cNvSpPr/>
          <p:nvPr/>
        </p:nvSpPr>
        <p:spPr>
          <a:xfrm>
            <a:off x="576072" y="2999232"/>
            <a:ext cx="385876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Circular models viable for SMEs with targeted vocational training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576072" y="3456432"/>
            <a:ext cx="385876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Textile recycling: 17,000+ jobs globally, $700M annual revenue 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576072" y="3913632"/>
            <a:ext cx="385876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Bangladesh model: state-supported transition from importer (1980s) to world's 2nd largest garment exporter (2024)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4663440" y="2212848"/>
            <a:ext cx="0" cy="256032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4846320" y="2212848"/>
            <a:ext cx="2606040" cy="274320"/>
          </a:xfrm>
          <a:prstGeom prst="rect">
            <a:avLst/>
          </a:prstGeom>
          <a:solidFill>
            <a:srgbClr val="1C1C2E"/>
          </a:solidFill>
          <a:ln w="12700">
            <a:solidFill>
              <a:srgbClr val="1C1C2E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4846320" y="2212848"/>
            <a:ext cx="3977640" cy="274320"/>
          </a:xfrm>
          <a:prstGeom prst="rect">
            <a:avLst/>
          </a:prstGeom>
          <a:noFill/>
          <a:ln/>
        </p:spPr>
        <p:txBody>
          <a:bodyPr wrap="square" lIns="0" tIns="10160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Furniture &amp; Wood Products</a:t>
            </a:r>
            <a:endParaRPr lang="en-US" sz="1150" dirty="0"/>
          </a:p>
        </p:txBody>
      </p:sp>
      <p:sp>
        <p:nvSpPr>
          <p:cNvPr id="32" name="Text 30"/>
          <p:cNvSpPr/>
          <p:nvPr/>
        </p:nvSpPr>
        <p:spPr>
          <a:xfrm>
            <a:off x="4892041" y="2601401"/>
            <a:ext cx="385876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Repair, refurbishment, and resale can substitute import demand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4892041" y="3058601"/>
            <a:ext cx="385876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Comparative case: ANDREU WORLD (Spain) — buys, repairs, resells corporate furniture at scale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4892041" y="3515801"/>
            <a:ext cx="385876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Craftsmen mobilisation + state co-financing = direct employment creation</a:t>
            </a:r>
            <a:endParaRPr lang="en-US" sz="1100" dirty="0"/>
          </a:p>
        </p:txBody>
      </p:sp>
      <p:sp>
        <p:nvSpPr>
          <p:cNvPr id="35" name="Text 33"/>
          <p:cNvSpPr/>
          <p:nvPr/>
        </p:nvSpPr>
        <p:spPr>
          <a:xfrm>
            <a:off x="4892041" y="3973001"/>
            <a:ext cx="3858768" cy="4206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Reduces dependence on imported raw wood; strengthens local entrepreneurship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502920" y="4919472"/>
            <a:ext cx="8138160" cy="0"/>
          </a:xfrm>
          <a:prstGeom prst="line">
            <a:avLst/>
          </a:prstGeom>
          <a:noFill/>
          <a:ln w="6350">
            <a:solidFill>
              <a:srgbClr val="CCCCCC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502920" y="4956048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Zoidze &amp; Tsiklashvili  |  Circular Economy in Georgia</a:t>
            </a:r>
            <a:endParaRPr lang="en-US" sz="8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09728"/>
            <a:ext cx="73152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Employment &amp; Labor Market Transformation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8046720" y="164592"/>
            <a:ext cx="8229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11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704088"/>
            <a:ext cx="8138160" cy="0"/>
          </a:xfrm>
          <a:prstGeom prst="line">
            <a:avLst/>
          </a:prstGeom>
          <a:noFill/>
          <a:ln w="9525">
            <a:solidFill>
              <a:srgbClr val="CCCCCC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384048" y="640080"/>
            <a:ext cx="128016" cy="128016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02920" y="804672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 3  —  EMPLOYMENT IN GEORGIA BY SECTOR (THOUSAND PERSONS)</a:t>
            </a:r>
            <a:endParaRPr lang="en-US" sz="9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02920" y="1060704"/>
          <a:ext cx="7818120" cy="1554480"/>
        </p:xfrm>
        <a:graphic>
          <a:graphicData uri="http://schemas.openxmlformats.org/drawingml/2006/table">
            <a:tbl>
              <a:tblPr/>
              <a:tblGrid>
                <a:gridCol w="2606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86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688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Sector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2021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2022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Δ 2020–24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Total Employed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1,241.8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1,217.4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1,283.7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1,334.6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1,402.5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+12.9%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Heavy Industry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141.3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137.2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152.4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163.1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180.3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+27.7%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Wholesale &amp; Retail / Motor Repair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188.0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180.7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192.7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206.4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225.6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+20.0%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Accommodation &amp; Food Services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36.0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33.4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42.6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50.5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61.5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+70.8%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Education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145.8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145.9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150.0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153.8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164.8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0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+13.0%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02920" y="2560320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National Statistical Service of Georgia</a:t>
            </a:r>
            <a:endParaRPr lang="en-US" sz="900" dirty="0"/>
          </a:p>
        </p:txBody>
      </p:sp>
      <p:sp>
        <p:nvSpPr>
          <p:cNvPr id="8" name="Shape 7"/>
          <p:cNvSpPr/>
          <p:nvPr/>
        </p:nvSpPr>
        <p:spPr>
          <a:xfrm>
            <a:off x="502920" y="2834640"/>
            <a:ext cx="8138160" cy="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502920" y="2907792"/>
            <a:ext cx="3977640" cy="256032"/>
          </a:xfrm>
          <a:prstGeom prst="rect">
            <a:avLst/>
          </a:prstGeom>
          <a:solidFill>
            <a:srgbClr val="1C1C2E"/>
          </a:solidFill>
          <a:ln w="12700">
            <a:solidFill>
              <a:srgbClr val="1C1C2E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502920" y="2907792"/>
            <a:ext cx="39776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Opportunities</a:t>
            </a:r>
            <a:endParaRPr lang="en-US" sz="1100" dirty="0"/>
          </a:p>
        </p:txBody>
      </p:sp>
      <p:sp>
        <p:nvSpPr>
          <p:cNvPr id="13" name="Text 10"/>
          <p:cNvSpPr/>
          <p:nvPr/>
        </p:nvSpPr>
        <p:spPr>
          <a:xfrm>
            <a:off x="548640" y="3339095"/>
            <a:ext cx="3931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200" b="1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Sectors growing in alignment with Orchis circular economy priorities</a:t>
            </a:r>
            <a:endParaRPr lang="en-US" sz="1100" b="1" dirty="0"/>
          </a:p>
        </p:txBody>
      </p:sp>
      <p:sp>
        <p:nvSpPr>
          <p:cNvPr id="14" name="Text 11"/>
          <p:cNvSpPr/>
          <p:nvPr/>
        </p:nvSpPr>
        <p:spPr>
          <a:xfrm>
            <a:off x="548640" y="3741431"/>
            <a:ext cx="3931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Repair, recycling and reuse roles will expand — creating new domestic jobs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548640" y="4143767"/>
            <a:ext cx="3931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Furniture and garment refurbishment can absorb retraining workers</a:t>
            </a:r>
            <a:endParaRPr lang="en-US" sz="1100" dirty="0"/>
          </a:p>
        </p:txBody>
      </p:sp>
      <p:sp>
        <p:nvSpPr>
          <p:cNvPr id="17" name="Shape 14"/>
          <p:cNvSpPr/>
          <p:nvPr/>
        </p:nvSpPr>
        <p:spPr>
          <a:xfrm>
            <a:off x="4663440" y="2907792"/>
            <a:ext cx="0" cy="192024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4846320" y="2907792"/>
            <a:ext cx="3977640" cy="256032"/>
          </a:xfrm>
          <a:prstGeom prst="rect">
            <a:avLst/>
          </a:prstGeom>
          <a:solidFill>
            <a:srgbClr val="1C1C2E"/>
          </a:solidFill>
          <a:ln w="12700">
            <a:solidFill>
              <a:srgbClr val="1C1C2E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4846320" y="2907792"/>
            <a:ext cx="397764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Structural Risks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4919472" y="3200400"/>
            <a:ext cx="3931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Low-paid processing roles may increase income inequality across country</a:t>
            </a:r>
            <a:endParaRPr lang="en-US" sz="1100" dirty="0"/>
          </a:p>
        </p:txBody>
      </p:sp>
      <p:sp>
        <p:nvSpPr>
          <p:cNvPr id="21" name="Text 18"/>
          <p:cNvSpPr/>
          <p:nvPr/>
        </p:nvSpPr>
        <p:spPr>
          <a:xfrm>
            <a:off x="4919472" y="3602736"/>
            <a:ext cx="3931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Workforce requires vocational retraining for circular and technical roles</a:t>
            </a:r>
            <a:endParaRPr lang="en-US" sz="1100" dirty="0"/>
          </a:p>
        </p:txBody>
      </p:sp>
      <p:sp>
        <p:nvSpPr>
          <p:cNvPr id="22" name="Text 19"/>
          <p:cNvSpPr/>
          <p:nvPr/>
        </p:nvSpPr>
        <p:spPr>
          <a:xfrm>
            <a:off x="4919472" y="4005072"/>
            <a:ext cx="3931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Management skills must shift from linear to circular production logic</a:t>
            </a:r>
            <a:endParaRPr lang="en-US" sz="1100" dirty="0"/>
          </a:p>
        </p:txBody>
      </p:sp>
      <p:sp>
        <p:nvSpPr>
          <p:cNvPr id="23" name="Text 20"/>
          <p:cNvSpPr/>
          <p:nvPr/>
        </p:nvSpPr>
        <p:spPr>
          <a:xfrm>
            <a:off x="4919472" y="4407408"/>
            <a:ext cx="39319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SME access to training and grant programmes remains structurally limited</a:t>
            </a:r>
            <a:endParaRPr lang="en-US" sz="1100" dirty="0"/>
          </a:p>
        </p:txBody>
      </p:sp>
      <p:sp>
        <p:nvSpPr>
          <p:cNvPr id="24" name="Shape 21"/>
          <p:cNvSpPr/>
          <p:nvPr/>
        </p:nvSpPr>
        <p:spPr>
          <a:xfrm>
            <a:off x="502920" y="4919472"/>
            <a:ext cx="8138160" cy="0"/>
          </a:xfrm>
          <a:prstGeom prst="line">
            <a:avLst/>
          </a:prstGeom>
          <a:noFill/>
          <a:ln w="6350">
            <a:solidFill>
              <a:srgbClr val="CCCCCC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502920" y="4956048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Zoidze &amp; Tsiklashvili  |  Circular Economy in Georgia</a:t>
            </a:r>
            <a:endParaRPr lang="en-US" sz="8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64592"/>
            <a:ext cx="822960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200" b="1" dirty="0">
                <a:latin typeface="Cambria" pitchFamily="34" charset="0"/>
                <a:ea typeface="Cambria" pitchFamily="34" charset="-122"/>
                <a:cs typeface="Cambria" pitchFamily="34" charset="-120"/>
              </a:rPr>
              <a:t>Conclusions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502920" y="859536"/>
            <a:ext cx="8138160" cy="0"/>
          </a:xfrm>
          <a:prstGeom prst="line">
            <a:avLst/>
          </a:prstGeom>
          <a:noFill/>
          <a:ln w="12700">
            <a:solidFill>
              <a:srgbClr val="8B1A2F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274320" y="960120"/>
            <a:ext cx="3200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1800" dirty="0"/>
          </a:p>
        </p:txBody>
      </p:sp>
      <p:sp>
        <p:nvSpPr>
          <p:cNvPr id="6" name="Text 4"/>
          <p:cNvSpPr/>
          <p:nvPr/>
        </p:nvSpPr>
        <p:spPr>
          <a:xfrm>
            <a:off x="685800" y="996696"/>
            <a:ext cx="7772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Current State.</a:t>
            </a:r>
            <a:endParaRPr lang="en-US" sz="1150" dirty="0"/>
          </a:p>
        </p:txBody>
      </p:sp>
      <p:sp>
        <p:nvSpPr>
          <p:cNvPr id="7" name="Text 5"/>
          <p:cNvSpPr/>
          <p:nvPr/>
        </p:nvSpPr>
        <p:spPr>
          <a:xfrm>
            <a:off x="685800" y="1234440"/>
            <a:ext cx="795528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Georgia's circularity stands at 1.3% — far below the global average of 6.9%. 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502920" y="1728216"/>
            <a:ext cx="8138160" cy="0"/>
          </a:xfrm>
          <a:prstGeom prst="line">
            <a:avLst/>
          </a:prstGeom>
          <a:noFill/>
          <a:ln w="6350">
            <a:solidFill>
              <a:srgbClr val="333350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74320" y="1783080"/>
            <a:ext cx="3200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685800" y="1819656"/>
            <a:ext cx="7772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Key Challenges.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685800" y="2057400"/>
            <a:ext cx="795528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Absence of a unified circular economy law; weak enforcement mechanisms; underdeveloped waste infrastructure (1 standard-compliant landfill); limited recycling capacity; and a scarcity of up-to-date statistical data.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502920" y="2551176"/>
            <a:ext cx="8138160" cy="0"/>
          </a:xfrm>
          <a:prstGeom prst="line">
            <a:avLst/>
          </a:prstGeom>
          <a:noFill/>
          <a:ln w="6350">
            <a:solidFill>
              <a:srgbClr val="33335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274320" y="2606040"/>
            <a:ext cx="3200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1800" dirty="0"/>
          </a:p>
        </p:txBody>
      </p:sp>
      <p:sp>
        <p:nvSpPr>
          <p:cNvPr id="16" name="Shape 14"/>
          <p:cNvSpPr/>
          <p:nvPr/>
        </p:nvSpPr>
        <p:spPr>
          <a:xfrm>
            <a:off x="502920" y="3374136"/>
            <a:ext cx="8138160" cy="0"/>
          </a:xfrm>
          <a:prstGeom prst="line">
            <a:avLst/>
          </a:prstGeom>
          <a:noFill/>
          <a:ln w="6350">
            <a:solidFill>
              <a:srgbClr val="333350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274320" y="3429000"/>
            <a:ext cx="32004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b="1" dirty="0"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1800" dirty="0"/>
          </a:p>
        </p:txBody>
      </p:sp>
      <p:sp>
        <p:nvSpPr>
          <p:cNvPr id="18" name="Text 16"/>
          <p:cNvSpPr/>
          <p:nvPr/>
        </p:nvSpPr>
        <p:spPr>
          <a:xfrm>
            <a:off x="594360" y="2679192"/>
            <a:ext cx="7772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Strategic Priorities.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594360" y="2916936"/>
            <a:ext cx="795528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Textiles and furniture present the most viable near-term opportunities for import substitution and domestic job creation, pending state support and vocational training programmes.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594360" y="3465576"/>
            <a:ext cx="77724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Policy Recommendation.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594360" y="3703320"/>
            <a:ext cx="7955280" cy="457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A dedicated circular economy legislative framework, scaled grant programmes, improved waste statistics, and structured vocational retraining are prerequisites for reaching the 9.1% target by 2030.</a:t>
            </a:r>
            <a:endParaRPr lang="en-US" sz="11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09728"/>
            <a:ext cx="73152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References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8046720" y="164592"/>
            <a:ext cx="8229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11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704088"/>
            <a:ext cx="8138160" cy="0"/>
          </a:xfrm>
          <a:prstGeom prst="line">
            <a:avLst/>
          </a:prstGeom>
          <a:noFill/>
          <a:ln w="9525">
            <a:solidFill>
              <a:srgbClr val="CCCCCC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384048" y="640080"/>
            <a:ext cx="128016" cy="128016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02920" y="896112"/>
            <a:ext cx="397764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[1]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United Nations Environment Programme (2024). Global Resources Outlook. UNEP.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502920" y="1572768"/>
            <a:ext cx="397764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[2]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World Bank (2025). What a Waste 3.0. Washington, D.C.: World Bank.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502920" y="2249424"/>
            <a:ext cx="397764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[3]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Orchis (2022). Circularity Assessment of Georgia. Tbilisi.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502920" y="2926080"/>
            <a:ext cx="397764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[4]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Orchis (2024). Circularity Roadmap for Georgia 2024. Tbilisi.</a:t>
            </a:r>
            <a:endParaRPr lang="en-US" sz="1100" dirty="0"/>
          </a:p>
        </p:txBody>
      </p:sp>
      <p:sp>
        <p:nvSpPr>
          <p:cNvPr id="11" name="Text 9"/>
          <p:cNvSpPr/>
          <p:nvPr/>
        </p:nvSpPr>
        <p:spPr>
          <a:xfrm>
            <a:off x="502920" y="3602736"/>
            <a:ext cx="397764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[5]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EBRD (2023). GrCF2 W2 E2 — Tbilisi Waste-to-Energy Plant Financing. London.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502920" y="4279392"/>
            <a:ext cx="397764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[6]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Georgian National Bank (2025). Green Credit Portfolio of Banks. Tbilisi.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846320" y="896112"/>
            <a:ext cx="397764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[7]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National Statistical Service of Georgia. Municipal Waste &amp; Employment Data. geostat.ge.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4846320" y="1572768"/>
            <a:ext cx="397764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[8]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EU4Business (2025). From Plastic Production to a Circular Economy. eu4business.ge.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4846320" y="2249424"/>
            <a:ext cx="397764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[9]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SMART — Secondary Materials and Recycled Textiles Association (2025). Industry Overview.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846320" y="2926080"/>
            <a:ext cx="397764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[10]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Siddiqi (2025). What's Happening in Bangladesh's Garment Industry? Various.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4846320" y="3602736"/>
            <a:ext cx="3977640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[11]  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wasteless (2025). Waste Management and Challenges in Georgia.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663440" y="896112"/>
            <a:ext cx="0" cy="393192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02920" y="4919472"/>
            <a:ext cx="8138160" cy="0"/>
          </a:xfrm>
          <a:prstGeom prst="line">
            <a:avLst/>
          </a:prstGeom>
          <a:noFill/>
          <a:ln w="6350">
            <a:solidFill>
              <a:srgbClr val="CCCCCC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502920" y="4956048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Zoidze &amp; Tsiklashvili  |  Circular Economy in Georgia</a:t>
            </a:r>
            <a:endParaRPr lang="en-US" sz="8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ტექსტური ველი 1">
            <a:extLst>
              <a:ext uri="{FF2B5EF4-FFF2-40B4-BE49-F238E27FC236}">
                <a16:creationId xmlns:a16="http://schemas.microsoft.com/office/drawing/2014/main" id="{A0932239-FB7B-D7C4-35A2-C5ED3C5888DA}"/>
              </a:ext>
            </a:extLst>
          </p:cNvPr>
          <p:cNvSpPr txBox="1"/>
          <p:nvPr/>
        </p:nvSpPr>
        <p:spPr>
          <a:xfrm>
            <a:off x="2119744" y="1468581"/>
            <a:ext cx="47036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Thank you for your attention!!!</a:t>
            </a:r>
          </a:p>
          <a:p>
            <a:pPr algn="ctr"/>
            <a:endParaRPr lang="en-US" sz="2000" dirty="0"/>
          </a:p>
          <a:p>
            <a:pPr algn="ctr"/>
            <a:endParaRPr lang="en-US" sz="2000" dirty="0"/>
          </a:p>
          <a:p>
            <a:pPr algn="ctr"/>
            <a:r>
              <a:rPr lang="en-US" sz="2000" dirty="0"/>
              <a:t>Any questions?</a:t>
            </a:r>
          </a:p>
        </p:txBody>
      </p:sp>
      <p:sp>
        <p:nvSpPr>
          <p:cNvPr id="3" name="Shape 5">
            <a:extLst>
              <a:ext uri="{FF2B5EF4-FFF2-40B4-BE49-F238E27FC236}">
                <a16:creationId xmlns:a16="http://schemas.microsoft.com/office/drawing/2014/main" id="{BB1BA95C-074C-5DBC-37DA-433EE45A6D1B}"/>
              </a:ext>
            </a:extLst>
          </p:cNvPr>
          <p:cNvSpPr/>
          <p:nvPr/>
        </p:nvSpPr>
        <p:spPr>
          <a:xfrm>
            <a:off x="1950720" y="2052135"/>
            <a:ext cx="5029200" cy="0"/>
          </a:xfrm>
          <a:prstGeom prst="line">
            <a:avLst/>
          </a:prstGeom>
          <a:noFill/>
          <a:ln w="19050">
            <a:solidFill>
              <a:srgbClr val="8B1A2F"/>
            </a:solidFill>
            <a:prstDash val="solid"/>
          </a:ln>
        </p:spPr>
      </p:sp>
    </p:spTree>
    <p:extLst>
      <p:ext uri="{BB962C8B-B14F-4D97-AF65-F5344CB8AC3E}">
        <p14:creationId xmlns:p14="http://schemas.microsoft.com/office/powerpoint/2010/main" val="3860223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09728"/>
            <a:ext cx="73152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8046720" y="164592"/>
            <a:ext cx="8229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11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38001" y="535235"/>
            <a:ext cx="5201690" cy="72184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PAPER STRUCTURE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638001" y="1035374"/>
            <a:ext cx="4771506" cy="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38001" y="925658"/>
            <a:ext cx="5201690" cy="85074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§1  Key Challenges of the Circular Economy in Georgia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912321" y="1254842"/>
            <a:ext cx="5201690" cy="85074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§1.1  Current Situation &amp; Circularity Level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912321" y="1584026"/>
            <a:ext cx="5201690" cy="85074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§1.2  Financial Problems and Waste Management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638001" y="1913210"/>
            <a:ext cx="5201690" cy="85074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§2  Prospects for Development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912321" y="2242394"/>
            <a:ext cx="5201690" cy="85074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§2.1  Innovation-Enabling Sectors (Education, ICT, R&amp;D)</a:t>
            </a:r>
            <a:endParaRPr lang="en-US" sz="1200" dirty="0"/>
          </a:p>
        </p:txBody>
      </p:sp>
      <p:sp>
        <p:nvSpPr>
          <p:cNvPr id="18" name="Text 16"/>
          <p:cNvSpPr/>
          <p:nvPr/>
        </p:nvSpPr>
        <p:spPr>
          <a:xfrm>
            <a:off x="912321" y="2571578"/>
            <a:ext cx="5201690" cy="85074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§2.2  Import Dependence, Strategic Sectors &amp; Labor Market</a:t>
            </a:r>
            <a:endParaRPr lang="en-US" sz="1200" dirty="0"/>
          </a:p>
        </p:txBody>
      </p:sp>
      <p:sp>
        <p:nvSpPr>
          <p:cNvPr id="33" name="Shape 31"/>
          <p:cNvSpPr/>
          <p:nvPr/>
        </p:nvSpPr>
        <p:spPr>
          <a:xfrm>
            <a:off x="502920" y="4919472"/>
            <a:ext cx="8138160" cy="0"/>
          </a:xfrm>
          <a:prstGeom prst="line">
            <a:avLst/>
          </a:prstGeom>
          <a:noFill/>
          <a:ln w="6350">
            <a:solidFill>
              <a:srgbClr val="CCCCCC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02920" y="4956048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Zoidze &amp; Tsiklashvili  |  Circular Economy in Georgia</a:t>
            </a:r>
            <a:endParaRPr lang="en-US" sz="850" dirty="0"/>
          </a:p>
        </p:txBody>
      </p:sp>
      <p:sp>
        <p:nvSpPr>
          <p:cNvPr id="45" name="Text 14">
            <a:extLst>
              <a:ext uri="{FF2B5EF4-FFF2-40B4-BE49-F238E27FC236}">
                <a16:creationId xmlns:a16="http://schemas.microsoft.com/office/drawing/2014/main" id="{61C022BA-EBB0-D2E7-6E85-8FA46C62281F}"/>
              </a:ext>
            </a:extLst>
          </p:cNvPr>
          <p:cNvSpPr/>
          <p:nvPr/>
        </p:nvSpPr>
        <p:spPr>
          <a:xfrm>
            <a:off x="638001" y="2980036"/>
            <a:ext cx="5201690" cy="85074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§3  Conclusions and Recommendations</a:t>
            </a:r>
            <a:endParaRPr lang="en-US" sz="1200" dirty="0"/>
          </a:p>
        </p:txBody>
      </p:sp>
      <p:pic>
        <p:nvPicPr>
          <p:cNvPr id="2050" name="Picture 2" descr="Business Plan Strategy Presentation Vector. Stock Vector - Illustration of  brainstorming, concept: 70718050">
            <a:extLst>
              <a:ext uri="{FF2B5EF4-FFF2-40B4-BE49-F238E27FC236}">
                <a16:creationId xmlns:a16="http://schemas.microsoft.com/office/drawing/2014/main" id="{106D3679-7224-C7A9-7492-01E83303A9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1"/>
          <a:stretch>
            <a:fillRect/>
          </a:stretch>
        </p:blipFill>
        <p:spPr bwMode="auto">
          <a:xfrm>
            <a:off x="6585065" y="1035374"/>
            <a:ext cx="1873135" cy="257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09728"/>
            <a:ext cx="80010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4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Background &amp; Global Context</a:t>
            </a:r>
            <a:endParaRPr lang="en-US" sz="2400" dirty="0"/>
          </a:p>
        </p:txBody>
      </p:sp>
      <p:sp>
        <p:nvSpPr>
          <p:cNvPr id="4" name="Text 2"/>
          <p:cNvSpPr/>
          <p:nvPr/>
        </p:nvSpPr>
        <p:spPr>
          <a:xfrm>
            <a:off x="8046720" y="164592"/>
            <a:ext cx="8229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11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443484"/>
            <a:ext cx="8138160" cy="0"/>
          </a:xfrm>
          <a:prstGeom prst="line">
            <a:avLst/>
          </a:prstGeom>
          <a:noFill/>
          <a:ln w="9525">
            <a:solidFill>
              <a:srgbClr val="CCCCCC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384048" y="379476"/>
            <a:ext cx="128016" cy="128016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02920" y="544068"/>
            <a:ext cx="813816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GLOBAL RESOURCE &amp; WASTE TRENDS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502920" y="818388"/>
            <a:ext cx="24688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2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104B</a:t>
            </a:r>
            <a:endParaRPr lang="en-US" sz="5200" dirty="0"/>
          </a:p>
        </p:txBody>
      </p:sp>
      <p:sp>
        <p:nvSpPr>
          <p:cNvPr id="9" name="Text 7"/>
          <p:cNvSpPr/>
          <p:nvPr/>
        </p:nvSpPr>
        <p:spPr>
          <a:xfrm>
            <a:off x="502920" y="1677924"/>
            <a:ext cx="2468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tons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594360" y="1988820"/>
            <a:ext cx="2331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Resources extracted globally in 2025</a:t>
            </a:r>
            <a:endParaRPr lang="en-US" sz="1150" dirty="0"/>
          </a:p>
        </p:txBody>
      </p:sp>
      <p:sp>
        <p:nvSpPr>
          <p:cNvPr id="11" name="Text 9"/>
          <p:cNvSpPr/>
          <p:nvPr/>
        </p:nvSpPr>
        <p:spPr>
          <a:xfrm>
            <a:off x="594360" y="2500884"/>
            <a:ext cx="2331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+234% since 1970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3200400" y="818388"/>
            <a:ext cx="0" cy="192024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291840" y="818388"/>
            <a:ext cx="24688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2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2.4B</a:t>
            </a:r>
            <a:endParaRPr lang="en-US" sz="5200" dirty="0"/>
          </a:p>
        </p:txBody>
      </p:sp>
      <p:sp>
        <p:nvSpPr>
          <p:cNvPr id="14" name="Text 12"/>
          <p:cNvSpPr/>
          <p:nvPr/>
        </p:nvSpPr>
        <p:spPr>
          <a:xfrm>
            <a:off x="3291840" y="1677924"/>
            <a:ext cx="246888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tons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3383280" y="1988820"/>
            <a:ext cx="2331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Municipal waste generated worldwide (2025)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3383280" y="2500884"/>
            <a:ext cx="2331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Projected +50% by 2050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5989320" y="818388"/>
            <a:ext cx="0" cy="192024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080760" y="818388"/>
            <a:ext cx="2468880" cy="8686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2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6.9%</a:t>
            </a:r>
            <a:endParaRPr lang="en-US" sz="5200" dirty="0"/>
          </a:p>
        </p:txBody>
      </p:sp>
      <p:sp>
        <p:nvSpPr>
          <p:cNvPr id="19" name="Text 17"/>
          <p:cNvSpPr/>
          <p:nvPr/>
        </p:nvSpPr>
        <p:spPr>
          <a:xfrm>
            <a:off x="6172200" y="1988820"/>
            <a:ext cx="23317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Global circularity level in 2025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6172200" y="2500884"/>
            <a:ext cx="23317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Characterised by a declining trend</a:t>
            </a:r>
            <a:endParaRPr lang="en-US" sz="1000" dirty="0"/>
          </a:p>
        </p:txBody>
      </p:sp>
      <p:sp>
        <p:nvSpPr>
          <p:cNvPr id="21" name="Shape 19"/>
          <p:cNvSpPr/>
          <p:nvPr/>
        </p:nvSpPr>
        <p:spPr>
          <a:xfrm>
            <a:off x="502920" y="2866644"/>
            <a:ext cx="8138160" cy="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502920" y="3019528"/>
            <a:ext cx="2642062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RESEARCH RATIONALE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365760" y="3330425"/>
            <a:ext cx="2926080" cy="1209280"/>
          </a:xfrm>
          <a:prstGeom prst="rect">
            <a:avLst/>
          </a:prstGeom>
          <a:noFill/>
          <a:ln>
            <a:solidFill>
              <a:srgbClr val="8B1A2F"/>
            </a:solidFill>
          </a:ln>
        </p:spPr>
        <p:txBody>
          <a:bodyPr wrap="square" rtlCol="0" anchor="t"/>
          <a:lstStyle/>
          <a:p>
            <a:pPr marL="0" indent="0" algn="just">
              <a:buNone/>
            </a:pPr>
            <a:r>
              <a:rPr lang="en-US" sz="12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80% of global resources are non-renewable. Recycling rates remain critically low (19% in 2025). The linear </a:t>
            </a:r>
            <a:r>
              <a:rPr lang="en-US" sz="1250" b="1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'take-make-dispose' </a:t>
            </a:r>
            <a:r>
              <a:rPr lang="en-US" sz="12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is no longer viable — compelling a global shift to circular principles.</a:t>
            </a:r>
            <a:endParaRPr lang="en-US" sz="1250" dirty="0"/>
          </a:p>
        </p:txBody>
      </p:sp>
      <p:sp>
        <p:nvSpPr>
          <p:cNvPr id="24" name="Shape 22"/>
          <p:cNvSpPr/>
          <p:nvPr/>
        </p:nvSpPr>
        <p:spPr>
          <a:xfrm>
            <a:off x="502920" y="4919472"/>
            <a:ext cx="8138160" cy="0"/>
          </a:xfrm>
          <a:prstGeom prst="line">
            <a:avLst/>
          </a:prstGeom>
          <a:noFill/>
          <a:ln w="6350">
            <a:solidFill>
              <a:srgbClr val="CCCCCC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02920" y="4956048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Zoidze &amp; Tsiklashvili  |  Circular Economy in Georgia</a:t>
            </a:r>
            <a:endParaRPr lang="en-US" sz="850" dirty="0"/>
          </a:p>
        </p:txBody>
      </p:sp>
      <p:sp>
        <p:nvSpPr>
          <p:cNvPr id="26" name="Shape 7">
            <a:extLst>
              <a:ext uri="{FF2B5EF4-FFF2-40B4-BE49-F238E27FC236}">
                <a16:creationId xmlns:a16="http://schemas.microsoft.com/office/drawing/2014/main" id="{96CEE127-E43B-1381-A368-10DD963FE32D}"/>
              </a:ext>
            </a:extLst>
          </p:cNvPr>
          <p:cNvSpPr/>
          <p:nvPr/>
        </p:nvSpPr>
        <p:spPr>
          <a:xfrm>
            <a:off x="4087094" y="3222289"/>
            <a:ext cx="1586345" cy="1037835"/>
          </a:xfrm>
          <a:prstGeom prst="rect">
            <a:avLst/>
          </a:prstGeom>
          <a:solidFill>
            <a:schemeClr val="bg1">
              <a:alpha val="6000"/>
            </a:schemeClr>
          </a:solidFill>
          <a:ln w="15240">
            <a:solidFill>
              <a:srgbClr val="8B1A2F"/>
            </a:solidFill>
            <a:prstDash val="solid"/>
          </a:ln>
        </p:spPr>
      </p:sp>
      <p:sp>
        <p:nvSpPr>
          <p:cNvPr id="27" name="Text 8">
            <a:extLst>
              <a:ext uri="{FF2B5EF4-FFF2-40B4-BE49-F238E27FC236}">
                <a16:creationId xmlns:a16="http://schemas.microsoft.com/office/drawing/2014/main" id="{152A86D5-B3DD-D321-71C5-149035B1FD47}"/>
              </a:ext>
            </a:extLst>
          </p:cNvPr>
          <p:cNvSpPr/>
          <p:nvPr/>
        </p:nvSpPr>
        <p:spPr>
          <a:xfrm>
            <a:off x="4177150" y="3240576"/>
            <a:ext cx="1395152" cy="502919"/>
          </a:xfrm>
          <a:prstGeom prst="rect">
            <a:avLst/>
          </a:prstGeom>
          <a:solidFill>
            <a:schemeClr val="bg1"/>
          </a:solidFill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latin typeface="Cambria" pitchFamily="34" charset="0"/>
                <a:ea typeface="Cambria" pitchFamily="34" charset="-122"/>
                <a:cs typeface="Cambria" pitchFamily="34" charset="-120"/>
              </a:rPr>
              <a:t>1.3%</a:t>
            </a:r>
            <a:endParaRPr lang="en-US" sz="2800" dirty="0"/>
          </a:p>
        </p:txBody>
      </p:sp>
      <p:sp>
        <p:nvSpPr>
          <p:cNvPr id="28" name="Text 9">
            <a:extLst>
              <a:ext uri="{FF2B5EF4-FFF2-40B4-BE49-F238E27FC236}">
                <a16:creationId xmlns:a16="http://schemas.microsoft.com/office/drawing/2014/main" id="{91B366EF-C2CF-998A-CB45-C8382510DF00}"/>
              </a:ext>
            </a:extLst>
          </p:cNvPr>
          <p:cNvSpPr/>
          <p:nvPr/>
        </p:nvSpPr>
        <p:spPr>
          <a:xfrm>
            <a:off x="4177150" y="3849958"/>
            <a:ext cx="1395152" cy="323305"/>
          </a:xfrm>
          <a:prstGeom prst="rect">
            <a:avLst/>
          </a:prstGeom>
          <a:solidFill>
            <a:schemeClr val="bg1"/>
          </a:solidFill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Georgia's Circularity Level</a:t>
            </a:r>
            <a:endParaRPr lang="en-US" sz="900" dirty="0"/>
          </a:p>
        </p:txBody>
      </p:sp>
      <p:sp>
        <p:nvSpPr>
          <p:cNvPr id="29" name="Shape 13">
            <a:extLst>
              <a:ext uri="{FF2B5EF4-FFF2-40B4-BE49-F238E27FC236}">
                <a16:creationId xmlns:a16="http://schemas.microsoft.com/office/drawing/2014/main" id="{0A1ECC64-EA42-A861-907A-309193FC3869}"/>
              </a:ext>
            </a:extLst>
          </p:cNvPr>
          <p:cNvSpPr/>
          <p:nvPr/>
        </p:nvSpPr>
        <p:spPr>
          <a:xfrm>
            <a:off x="6691745" y="3190067"/>
            <a:ext cx="1673629" cy="1081278"/>
          </a:xfrm>
          <a:prstGeom prst="rect">
            <a:avLst/>
          </a:prstGeom>
          <a:solidFill>
            <a:schemeClr val="bg1">
              <a:alpha val="6000"/>
            </a:schemeClr>
          </a:solidFill>
          <a:ln w="15240">
            <a:solidFill>
              <a:srgbClr val="8B1A2F"/>
            </a:solidFill>
            <a:prstDash val="solid"/>
          </a:ln>
        </p:spPr>
      </p:sp>
      <p:sp>
        <p:nvSpPr>
          <p:cNvPr id="30" name="Text 14">
            <a:extLst>
              <a:ext uri="{FF2B5EF4-FFF2-40B4-BE49-F238E27FC236}">
                <a16:creationId xmlns:a16="http://schemas.microsoft.com/office/drawing/2014/main" id="{99F9C4AF-0081-51EC-05E0-CD85E2A9DF3E}"/>
              </a:ext>
            </a:extLst>
          </p:cNvPr>
          <p:cNvSpPr/>
          <p:nvPr/>
        </p:nvSpPr>
        <p:spPr>
          <a:xfrm>
            <a:off x="6781800" y="3318084"/>
            <a:ext cx="1496291" cy="333754"/>
          </a:xfrm>
          <a:prstGeom prst="rect">
            <a:avLst/>
          </a:prstGeom>
          <a:solidFill>
            <a:schemeClr val="bg1"/>
          </a:solidFill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dirty="0">
                <a:latin typeface="Cambria" pitchFamily="34" charset="0"/>
                <a:ea typeface="Cambria" pitchFamily="34" charset="-122"/>
                <a:cs typeface="Cambria" pitchFamily="34" charset="-120"/>
              </a:rPr>
              <a:t>9.1%</a:t>
            </a:r>
            <a:endParaRPr lang="en-US" sz="2800" dirty="0"/>
          </a:p>
        </p:txBody>
      </p:sp>
      <p:sp>
        <p:nvSpPr>
          <p:cNvPr id="31" name="Text 15">
            <a:extLst>
              <a:ext uri="{FF2B5EF4-FFF2-40B4-BE49-F238E27FC236}">
                <a16:creationId xmlns:a16="http://schemas.microsoft.com/office/drawing/2014/main" id="{EFA0B594-F6BC-D924-D052-615F8BDBC70E}"/>
              </a:ext>
            </a:extLst>
          </p:cNvPr>
          <p:cNvSpPr/>
          <p:nvPr/>
        </p:nvSpPr>
        <p:spPr>
          <a:xfrm>
            <a:off x="6781800" y="3778875"/>
            <a:ext cx="1440873" cy="302732"/>
          </a:xfrm>
          <a:prstGeom prst="rect">
            <a:avLst/>
          </a:prstGeom>
          <a:solidFill>
            <a:schemeClr val="bg1"/>
          </a:solidFill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Target by 2030</a:t>
            </a:r>
            <a:endParaRPr lang="en-US" sz="900" dirty="0"/>
          </a:p>
        </p:txBody>
      </p:sp>
      <p:cxnSp>
        <p:nvCxnSpPr>
          <p:cNvPr id="33" name="პირდაპირი ისარი 32">
            <a:extLst>
              <a:ext uri="{FF2B5EF4-FFF2-40B4-BE49-F238E27FC236}">
                <a16:creationId xmlns:a16="http://schemas.microsoft.com/office/drawing/2014/main" id="{5B061E07-1FA9-D9D1-260F-9D1368D7464B}"/>
              </a:ext>
            </a:extLst>
          </p:cNvPr>
          <p:cNvCxnSpPr/>
          <p:nvPr/>
        </p:nvCxnSpPr>
        <p:spPr>
          <a:xfrm>
            <a:off x="5857009" y="3661894"/>
            <a:ext cx="630382" cy="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09728"/>
            <a:ext cx="73152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Legislative Framework &amp; Policy Context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8046720" y="164592"/>
            <a:ext cx="8229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11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704088"/>
            <a:ext cx="8138160" cy="0"/>
          </a:xfrm>
          <a:prstGeom prst="line">
            <a:avLst/>
          </a:prstGeom>
          <a:noFill/>
          <a:ln w="9525">
            <a:solidFill>
              <a:srgbClr val="CCCCCC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384048" y="640080"/>
            <a:ext cx="128016" cy="128016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8065" y="868680"/>
            <a:ext cx="3720188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REGULATORY TIMELINE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958457" y="1143000"/>
            <a:ext cx="0" cy="3520440"/>
          </a:xfrm>
          <a:prstGeom prst="line">
            <a:avLst/>
          </a:prstGeom>
          <a:noFill/>
          <a:ln w="15240">
            <a:solidFill>
              <a:srgbClr val="CCCCCC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8065" y="1170432"/>
            <a:ext cx="63987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300" b="1" dirty="0">
                <a:solidFill>
                  <a:srgbClr val="8B1A2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2014</a:t>
            </a:r>
            <a:endParaRPr lang="en-US" sz="1300" dirty="0"/>
          </a:p>
        </p:txBody>
      </p:sp>
      <p:sp>
        <p:nvSpPr>
          <p:cNvPr id="10" name="Shape 8"/>
          <p:cNvSpPr/>
          <p:nvPr/>
        </p:nvSpPr>
        <p:spPr>
          <a:xfrm>
            <a:off x="902592" y="1078438"/>
            <a:ext cx="137160" cy="137160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1177914" y="1143000"/>
            <a:ext cx="447474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1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"Law on Waste Management" adopted — first formal regulation, harmonised with EU standards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1177913" y="1709928"/>
            <a:ext cx="5282667" cy="0"/>
          </a:xfrm>
          <a:prstGeom prst="line">
            <a:avLst/>
          </a:prstGeom>
          <a:noFill/>
          <a:ln w="6350">
            <a:solidFill>
              <a:srgbClr val="F7F7F9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108065" y="1874520"/>
            <a:ext cx="63987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300" b="1" dirty="0">
                <a:solidFill>
                  <a:srgbClr val="8B1A2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2016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894449" y="1929384"/>
            <a:ext cx="111606" cy="137160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1177914" y="1847088"/>
            <a:ext cx="447474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1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National Waste Management Strategy 2016–2030 and accompanying action plan developed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1177913" y="2414016"/>
            <a:ext cx="5282667" cy="0"/>
          </a:xfrm>
          <a:prstGeom prst="line">
            <a:avLst/>
          </a:prstGeom>
          <a:noFill/>
          <a:ln w="6350">
            <a:solidFill>
              <a:srgbClr val="F7F7F9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108065" y="2578608"/>
            <a:ext cx="63987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300" b="1" dirty="0">
                <a:solidFill>
                  <a:srgbClr val="8B1A2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2021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894449" y="2633472"/>
            <a:ext cx="111606" cy="137160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1177914" y="2551176"/>
            <a:ext cx="447474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1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"Law on Environmental Responsibility" — introduces the internationally recognised 'polluter pays' principle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1177913" y="3118104"/>
            <a:ext cx="5282667" cy="0"/>
          </a:xfrm>
          <a:prstGeom prst="line">
            <a:avLst/>
          </a:prstGeom>
          <a:noFill/>
          <a:ln w="6350">
            <a:solidFill>
              <a:srgbClr val="F7F7F9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108065" y="3282696"/>
            <a:ext cx="63987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300" b="1" dirty="0">
                <a:solidFill>
                  <a:srgbClr val="8B1A2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2022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894449" y="3337560"/>
            <a:ext cx="111606" cy="137160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1177914" y="3255264"/>
            <a:ext cx="447474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1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Orchis publishes Georgia's circularity assessment: 1.3% — significantly below the world average of 6.9%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1177913" y="3822192"/>
            <a:ext cx="5282667" cy="0"/>
          </a:xfrm>
          <a:prstGeom prst="line">
            <a:avLst/>
          </a:prstGeom>
          <a:noFill/>
          <a:ln w="6350">
            <a:solidFill>
              <a:srgbClr val="F7F7F9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8065" y="3986784"/>
            <a:ext cx="63987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300" b="1" dirty="0">
                <a:solidFill>
                  <a:srgbClr val="8B1A2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2024</a:t>
            </a:r>
            <a:endParaRPr lang="en-US" sz="1300" dirty="0"/>
          </a:p>
        </p:txBody>
      </p:sp>
      <p:sp>
        <p:nvSpPr>
          <p:cNvPr id="26" name="Shape 24"/>
          <p:cNvSpPr/>
          <p:nvPr/>
        </p:nvSpPr>
        <p:spPr>
          <a:xfrm>
            <a:off x="894449" y="4041648"/>
            <a:ext cx="111606" cy="137160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1177914" y="3959352"/>
            <a:ext cx="4474742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1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Circularity Roadmap for Georgia 2024 published — sets target of 9.1% circularity by 2030</a:t>
            </a:r>
            <a:endParaRPr lang="en-US" sz="1150" dirty="0"/>
          </a:p>
        </p:txBody>
      </p:sp>
      <p:sp>
        <p:nvSpPr>
          <p:cNvPr id="28" name="Shape 26"/>
          <p:cNvSpPr/>
          <p:nvPr/>
        </p:nvSpPr>
        <p:spPr>
          <a:xfrm>
            <a:off x="6724630" y="879763"/>
            <a:ext cx="2130827" cy="1371597"/>
          </a:xfrm>
          <a:prstGeom prst="rect">
            <a:avLst/>
          </a:prstGeom>
          <a:solidFill>
            <a:srgbClr val="F5E6E9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824664" y="874360"/>
            <a:ext cx="1973624" cy="126907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00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Critical Gap:  Existing legislation focuses on </a:t>
            </a:r>
            <a:r>
              <a:rPr lang="en-US" sz="10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waste management </a:t>
            </a:r>
            <a:r>
              <a:rPr lang="en-US" sz="100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rather than waste prevention — the primary objective of a circular economy.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502920" y="4919472"/>
            <a:ext cx="8138160" cy="0"/>
          </a:xfrm>
          <a:prstGeom prst="line">
            <a:avLst/>
          </a:prstGeom>
          <a:noFill/>
          <a:ln w="6350">
            <a:solidFill>
              <a:srgbClr val="CCCCCC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502920" y="4956048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Zoidze &amp; Tsiklashvili  |  Circular Economy in Georgia</a:t>
            </a:r>
            <a:endParaRPr lang="en-US" sz="850" dirty="0"/>
          </a:p>
        </p:txBody>
      </p:sp>
      <p:pic>
        <p:nvPicPr>
          <p:cNvPr id="32" name="სურათი 31">
            <a:extLst>
              <a:ext uri="{FF2B5EF4-FFF2-40B4-BE49-F238E27FC236}">
                <a16:creationId xmlns:a16="http://schemas.microsoft.com/office/drawing/2014/main" id="{B5621FD5-39FF-1EF9-7921-DD6CD88843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5299" y="2514600"/>
            <a:ext cx="2440636" cy="185816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C01D21-AF95-C691-0BB1-5075EFB172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2F3EE350-3F36-3751-7FBA-D7A16C3FF980}"/>
              </a:ext>
            </a:extLst>
          </p:cNvPr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ED036AAC-6A4F-545D-F99E-3C801F4B6376}"/>
              </a:ext>
            </a:extLst>
          </p:cNvPr>
          <p:cNvSpPr/>
          <p:nvPr/>
        </p:nvSpPr>
        <p:spPr>
          <a:xfrm>
            <a:off x="502920" y="109728"/>
            <a:ext cx="73152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Waste Management: Data &amp; Infrastructure</a:t>
            </a:r>
            <a:endParaRPr lang="en-US" sz="2600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02B8F094-E6D5-D5E6-A400-0A0E5B44D4A7}"/>
              </a:ext>
            </a:extLst>
          </p:cNvPr>
          <p:cNvSpPr/>
          <p:nvPr/>
        </p:nvSpPr>
        <p:spPr>
          <a:xfrm>
            <a:off x="8046720" y="164592"/>
            <a:ext cx="8229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11</a:t>
            </a:r>
            <a:endParaRPr lang="en-US" sz="1000" dirty="0"/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B1CA0A93-72B0-AC75-D4DF-6C57FC34A7DF}"/>
              </a:ext>
            </a:extLst>
          </p:cNvPr>
          <p:cNvSpPr/>
          <p:nvPr/>
        </p:nvSpPr>
        <p:spPr>
          <a:xfrm>
            <a:off x="502920" y="704088"/>
            <a:ext cx="8138160" cy="0"/>
          </a:xfrm>
          <a:prstGeom prst="line">
            <a:avLst/>
          </a:prstGeom>
          <a:noFill/>
          <a:ln w="9525">
            <a:solidFill>
              <a:srgbClr val="CCCCCC"/>
            </a:solidFill>
            <a:prstDash val="solid"/>
          </a:ln>
        </p:spPr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98BCFFE4-8146-BD48-C122-F6F163DA7C15}"/>
              </a:ext>
            </a:extLst>
          </p:cNvPr>
          <p:cNvSpPr/>
          <p:nvPr/>
        </p:nvSpPr>
        <p:spPr>
          <a:xfrm>
            <a:off x="384048" y="640080"/>
            <a:ext cx="128016" cy="128016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6CF555EA-AD52-EC7D-F5E9-D5872D5C69B4}"/>
              </a:ext>
            </a:extLst>
          </p:cNvPr>
          <p:cNvSpPr/>
          <p:nvPr/>
        </p:nvSpPr>
        <p:spPr>
          <a:xfrm>
            <a:off x="502920" y="804672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 1  —  MUNICIPAL WASTE IN GEORGIA</a:t>
            </a:r>
            <a:endParaRPr lang="en-US" sz="900" dirty="0"/>
          </a:p>
        </p:txBody>
      </p:sp>
      <p:graphicFrame>
        <p:nvGraphicFramePr>
          <p:cNvPr id="8" name="Table 0">
            <a:extLst>
              <a:ext uri="{FF2B5EF4-FFF2-40B4-BE49-F238E27FC236}">
                <a16:creationId xmlns:a16="http://schemas.microsoft.com/office/drawing/2014/main" id="{DCA9FBE7-D0CB-7C10-EBC6-BD8A2172132A}"/>
              </a:ext>
            </a:extLst>
          </p:cNvPr>
          <p:cNvGraphicFramePr>
            <a:graphicFrameLocks noGrp="1"/>
          </p:cNvGraphicFramePr>
          <p:nvPr/>
        </p:nvGraphicFramePr>
        <p:xfrm>
          <a:off x="502920" y="1060704"/>
          <a:ext cx="8138160" cy="896112"/>
        </p:xfrm>
        <a:graphic>
          <a:graphicData uri="http://schemas.openxmlformats.org/drawingml/2006/table">
            <a:tbl>
              <a:tblPr/>
              <a:tblGrid>
                <a:gridCol w="2377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87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Indicator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2019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2020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2021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2022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2023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2024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7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Municipal Waste (1,000 t)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994.6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973.3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1,005.9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1,045.1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1,116.6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1,180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87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Per Capita (kg)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267.6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261.1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272.7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279.4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302.2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319.6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ext 6">
            <a:extLst>
              <a:ext uri="{FF2B5EF4-FFF2-40B4-BE49-F238E27FC236}">
                <a16:creationId xmlns:a16="http://schemas.microsoft.com/office/drawing/2014/main" id="{A1D67A1F-D44F-86B2-590C-BCF33CF13A3D}"/>
              </a:ext>
            </a:extLst>
          </p:cNvPr>
          <p:cNvSpPr/>
          <p:nvPr/>
        </p:nvSpPr>
        <p:spPr>
          <a:xfrm>
            <a:off x="502920" y="1975104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National Statistical Service of Georgia</a:t>
            </a:r>
            <a:endParaRPr lang="en-US" sz="900" dirty="0"/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F3BAF3DF-E750-0755-42FB-D1FD7F0DBB08}"/>
              </a:ext>
            </a:extLst>
          </p:cNvPr>
          <p:cNvSpPr/>
          <p:nvPr/>
        </p:nvSpPr>
        <p:spPr>
          <a:xfrm>
            <a:off x="502920" y="2249424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INFRASTRUCTURE &amp; ENFORCEMENT GAPS</a:t>
            </a:r>
            <a:endParaRPr lang="en-US" sz="900" dirty="0"/>
          </a:p>
        </p:txBody>
      </p:sp>
      <p:sp>
        <p:nvSpPr>
          <p:cNvPr id="11" name="Shape 8">
            <a:extLst>
              <a:ext uri="{FF2B5EF4-FFF2-40B4-BE49-F238E27FC236}">
                <a16:creationId xmlns:a16="http://schemas.microsoft.com/office/drawing/2014/main" id="{518E5BB1-5B60-2ACE-6835-5C7746BBD240}"/>
              </a:ext>
            </a:extLst>
          </p:cNvPr>
          <p:cNvSpPr/>
          <p:nvPr/>
        </p:nvSpPr>
        <p:spPr>
          <a:xfrm>
            <a:off x="502920" y="2468880"/>
            <a:ext cx="8138160" cy="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6FC70C9C-0270-1A83-55A7-074BCEB3A5C9}"/>
              </a:ext>
            </a:extLst>
          </p:cNvPr>
          <p:cNvSpPr/>
          <p:nvPr/>
        </p:nvSpPr>
        <p:spPr>
          <a:xfrm>
            <a:off x="502920" y="2542032"/>
            <a:ext cx="14630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8B1A2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+50,000 t/year</a:t>
            </a:r>
            <a:endParaRPr lang="en-US" sz="1500" dirty="0"/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68263667-9C27-E919-DB0C-4E4105F01BC4}"/>
              </a:ext>
            </a:extLst>
          </p:cNvPr>
          <p:cNvSpPr/>
          <p:nvPr/>
        </p:nvSpPr>
        <p:spPr>
          <a:xfrm>
            <a:off x="2057400" y="2542032"/>
            <a:ext cx="265176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 increase in municipal waste volume</a:t>
            </a:r>
            <a:endParaRPr lang="en-US" sz="1100" dirty="0"/>
          </a:p>
        </p:txBody>
      </p:sp>
      <p:sp>
        <p:nvSpPr>
          <p:cNvPr id="17" name="Text 14">
            <a:extLst>
              <a:ext uri="{FF2B5EF4-FFF2-40B4-BE49-F238E27FC236}">
                <a16:creationId xmlns:a16="http://schemas.microsoft.com/office/drawing/2014/main" id="{C807278F-07D1-F368-033B-F48C151E0E7F}"/>
              </a:ext>
            </a:extLst>
          </p:cNvPr>
          <p:cNvSpPr/>
          <p:nvPr/>
        </p:nvSpPr>
        <p:spPr>
          <a:xfrm>
            <a:off x="502920" y="3200400"/>
            <a:ext cx="14630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8B1A2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60 landfills</a:t>
            </a:r>
            <a:endParaRPr lang="en-US" sz="1500" dirty="0"/>
          </a:p>
        </p:txBody>
      </p:sp>
      <p:sp>
        <p:nvSpPr>
          <p:cNvPr id="18" name="Text 15">
            <a:extLst>
              <a:ext uri="{FF2B5EF4-FFF2-40B4-BE49-F238E27FC236}">
                <a16:creationId xmlns:a16="http://schemas.microsoft.com/office/drawing/2014/main" id="{8E0E3DF4-E685-1CB7-F876-54D5921CDE45}"/>
              </a:ext>
            </a:extLst>
          </p:cNvPr>
          <p:cNvSpPr/>
          <p:nvPr/>
        </p:nvSpPr>
        <p:spPr>
          <a:xfrm>
            <a:off x="2057400" y="3200400"/>
            <a:ext cx="265176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Exist in Georgia; only one meets international standards</a:t>
            </a:r>
            <a:endParaRPr lang="en-US" sz="1100" dirty="0"/>
          </a:p>
        </p:txBody>
      </p:sp>
      <p:sp>
        <p:nvSpPr>
          <p:cNvPr id="22" name="Text 19">
            <a:extLst>
              <a:ext uri="{FF2B5EF4-FFF2-40B4-BE49-F238E27FC236}">
                <a16:creationId xmlns:a16="http://schemas.microsoft.com/office/drawing/2014/main" id="{ED5B1F73-2863-F38A-1ADB-2B5B6FB28E2F}"/>
              </a:ext>
            </a:extLst>
          </p:cNvPr>
          <p:cNvSpPr/>
          <p:nvPr/>
        </p:nvSpPr>
        <p:spPr>
          <a:xfrm>
            <a:off x="502920" y="3858768"/>
            <a:ext cx="14630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8B1A2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2020</a:t>
            </a:r>
            <a:endParaRPr lang="en-US" sz="1500" dirty="0"/>
          </a:p>
        </p:txBody>
      </p:sp>
      <p:sp>
        <p:nvSpPr>
          <p:cNvPr id="23" name="Text 20">
            <a:extLst>
              <a:ext uri="{FF2B5EF4-FFF2-40B4-BE49-F238E27FC236}">
                <a16:creationId xmlns:a16="http://schemas.microsoft.com/office/drawing/2014/main" id="{4AED50BD-9AA5-3A07-3ACF-7C2546624786}"/>
              </a:ext>
            </a:extLst>
          </p:cNvPr>
          <p:cNvSpPr/>
          <p:nvPr/>
        </p:nvSpPr>
        <p:spPr>
          <a:xfrm>
            <a:off x="2057400" y="3858768"/>
            <a:ext cx="265176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Last year with available waste category breakdown data</a:t>
            </a:r>
            <a:endParaRPr lang="en-US" sz="1100" dirty="0"/>
          </a:p>
        </p:txBody>
      </p:sp>
      <p:sp>
        <p:nvSpPr>
          <p:cNvPr id="27" name="Shape 24">
            <a:extLst>
              <a:ext uri="{FF2B5EF4-FFF2-40B4-BE49-F238E27FC236}">
                <a16:creationId xmlns:a16="http://schemas.microsoft.com/office/drawing/2014/main" id="{FD87F63F-28D3-2AB1-BB27-FF5BFD86C434}"/>
              </a:ext>
            </a:extLst>
          </p:cNvPr>
          <p:cNvSpPr/>
          <p:nvPr/>
        </p:nvSpPr>
        <p:spPr>
          <a:xfrm>
            <a:off x="502920" y="4919472"/>
            <a:ext cx="8138160" cy="0"/>
          </a:xfrm>
          <a:prstGeom prst="line">
            <a:avLst/>
          </a:prstGeom>
          <a:noFill/>
          <a:ln w="6350">
            <a:solidFill>
              <a:srgbClr val="CCCCCC"/>
            </a:solidFill>
            <a:prstDash val="solid"/>
          </a:ln>
        </p:spPr>
      </p:sp>
      <p:sp>
        <p:nvSpPr>
          <p:cNvPr id="28" name="Text 25">
            <a:extLst>
              <a:ext uri="{FF2B5EF4-FFF2-40B4-BE49-F238E27FC236}">
                <a16:creationId xmlns:a16="http://schemas.microsoft.com/office/drawing/2014/main" id="{7ACB3C32-951B-8CF8-3C2C-039BB452FC56}"/>
              </a:ext>
            </a:extLst>
          </p:cNvPr>
          <p:cNvSpPr/>
          <p:nvPr/>
        </p:nvSpPr>
        <p:spPr>
          <a:xfrm>
            <a:off x="502920" y="4956048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Zoidze &amp; Tsiklashvili  |  Circular Economy in Georgia</a:t>
            </a:r>
            <a:endParaRPr lang="en-US" sz="850" dirty="0"/>
          </a:p>
        </p:txBody>
      </p:sp>
      <p:pic>
        <p:nvPicPr>
          <p:cNvPr id="30" name="სურათი 29">
            <a:extLst>
              <a:ext uri="{FF2B5EF4-FFF2-40B4-BE49-F238E27FC236}">
                <a16:creationId xmlns:a16="http://schemas.microsoft.com/office/drawing/2014/main" id="{23B2ED19-2714-9C64-56DC-71261D867C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2075688"/>
            <a:ext cx="4287490" cy="288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541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09728"/>
            <a:ext cx="73152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Waste Management: Data &amp; Infrastructure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8046720" y="164592"/>
            <a:ext cx="8229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11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704088"/>
            <a:ext cx="8138160" cy="0"/>
          </a:xfrm>
          <a:prstGeom prst="line">
            <a:avLst/>
          </a:prstGeom>
          <a:noFill/>
          <a:ln w="9525">
            <a:solidFill>
              <a:srgbClr val="CCCCCC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384048" y="640080"/>
            <a:ext cx="128016" cy="128016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02920" y="804672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 1  —  MUNICIPAL WASTE IN GEORGIA</a:t>
            </a:r>
            <a:endParaRPr lang="en-US" sz="9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02920" y="1060704"/>
          <a:ext cx="8138160" cy="896112"/>
        </p:xfrm>
        <a:graphic>
          <a:graphicData uri="http://schemas.openxmlformats.org/drawingml/2006/table">
            <a:tbl>
              <a:tblPr/>
              <a:tblGrid>
                <a:gridCol w="23774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987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Indicator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2019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2020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2021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2022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2023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2024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7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Municipal Waste (1,000 t)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994.6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973.3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1,005.9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1,045.1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1,116.6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1,180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8704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Per Capita (kg)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267.6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261.1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272.7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279.4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302.2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319.6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02920" y="1975104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National Statistical Service of Georgia</a:t>
            </a:r>
            <a:endParaRPr lang="en-US" sz="900" dirty="0"/>
          </a:p>
        </p:txBody>
      </p:sp>
      <p:sp>
        <p:nvSpPr>
          <p:cNvPr id="10" name="Text 7"/>
          <p:cNvSpPr/>
          <p:nvPr/>
        </p:nvSpPr>
        <p:spPr>
          <a:xfrm>
            <a:off x="502920" y="2249424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INFRASTRUCTURE &amp; ENFORCEMENT GAPS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502920" y="2468880"/>
            <a:ext cx="8138160" cy="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398064" y="2542032"/>
            <a:ext cx="14630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8B1A2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 36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1952544" y="2542032"/>
            <a:ext cx="265176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Recycling companies nationwide (mostly Tbilisi; plastic &amp; tires)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398064" y="3200400"/>
            <a:ext cx="146304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8B1A2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2.5 GEL/capita</a:t>
            </a:r>
            <a:endParaRPr lang="en-US" sz="1500" dirty="0"/>
          </a:p>
        </p:txBody>
      </p:sp>
      <p:sp>
        <p:nvSpPr>
          <p:cNvPr id="21" name="Text 18"/>
          <p:cNvSpPr/>
          <p:nvPr/>
        </p:nvSpPr>
        <p:spPr>
          <a:xfrm>
            <a:off x="1952544" y="3200400"/>
            <a:ext cx="2651760" cy="5303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Cleaning tax in Tbilisi — insufficient deterrent effect</a:t>
            </a:r>
            <a:endParaRPr lang="en-US" sz="1100" dirty="0"/>
          </a:p>
        </p:txBody>
      </p:sp>
      <p:sp>
        <p:nvSpPr>
          <p:cNvPr id="27" name="Shape 24"/>
          <p:cNvSpPr/>
          <p:nvPr/>
        </p:nvSpPr>
        <p:spPr>
          <a:xfrm>
            <a:off x="502920" y="4919472"/>
            <a:ext cx="8138160" cy="0"/>
          </a:xfrm>
          <a:prstGeom prst="line">
            <a:avLst/>
          </a:prstGeom>
          <a:noFill/>
          <a:ln w="6350">
            <a:solidFill>
              <a:srgbClr val="CCCCCC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502920" y="4956048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Zoidze &amp; Tsiklashvili  |  Circular Economy in Georgia</a:t>
            </a:r>
            <a:endParaRPr lang="en-US" sz="850" dirty="0"/>
          </a:p>
        </p:txBody>
      </p:sp>
      <p:sp>
        <p:nvSpPr>
          <p:cNvPr id="30" name="ტექსტური ველი 29">
            <a:extLst>
              <a:ext uri="{FF2B5EF4-FFF2-40B4-BE49-F238E27FC236}">
                <a16:creationId xmlns:a16="http://schemas.microsoft.com/office/drawing/2014/main" id="{22ECD2DE-3169-559F-549E-3B31555BC568}"/>
              </a:ext>
            </a:extLst>
          </p:cNvPr>
          <p:cNvSpPr txBox="1"/>
          <p:nvPr/>
        </p:nvSpPr>
        <p:spPr>
          <a:xfrm>
            <a:off x="384048" y="3908803"/>
            <a:ext cx="13615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8B1A2F"/>
                </a:solidFill>
                <a:latin typeface="Cambria" pitchFamily="34" charset="0"/>
                <a:ea typeface="Cambria" pitchFamily="34" charset="-122"/>
              </a:rPr>
              <a:t>Landfill </a:t>
            </a:r>
            <a:r>
              <a:rPr lang="en-US" sz="1400" b="1" dirty="0" err="1">
                <a:solidFill>
                  <a:srgbClr val="8B1A2F"/>
                </a:solidFill>
                <a:latin typeface="Cambria" pitchFamily="34" charset="0"/>
                <a:ea typeface="Cambria" pitchFamily="34" charset="-122"/>
              </a:rPr>
              <a:t>Tsetskhlauri</a:t>
            </a:r>
            <a:r>
              <a:rPr lang="en-US" sz="1400" b="1" dirty="0">
                <a:solidFill>
                  <a:srgbClr val="8B1A2F"/>
                </a:solidFill>
                <a:latin typeface="Cambria" pitchFamily="34" charset="0"/>
                <a:ea typeface="Cambria" pitchFamily="34" charset="-122"/>
              </a:rPr>
              <a:t> in 2022</a:t>
            </a:r>
          </a:p>
        </p:txBody>
      </p:sp>
      <p:sp>
        <p:nvSpPr>
          <p:cNvPr id="32" name="ტექსტური ველი 31">
            <a:extLst>
              <a:ext uri="{FF2B5EF4-FFF2-40B4-BE49-F238E27FC236}">
                <a16:creationId xmlns:a16="http://schemas.microsoft.com/office/drawing/2014/main" id="{2BBB0216-4042-5217-F344-F9FD4034B8D5}"/>
              </a:ext>
            </a:extLst>
          </p:cNvPr>
          <p:cNvSpPr txBox="1"/>
          <p:nvPr/>
        </p:nvSpPr>
        <p:spPr>
          <a:xfrm>
            <a:off x="5256799" y="3287440"/>
            <a:ext cx="3272484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12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“It is prohibited to dump, throw away, and/or abandon waste (wastes) in the environment,”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09728"/>
            <a:ext cx="73152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Financial Challenges &amp; Mechanisms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8046720" y="164592"/>
            <a:ext cx="8229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11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704088"/>
            <a:ext cx="8138160" cy="0"/>
          </a:xfrm>
          <a:prstGeom prst="line">
            <a:avLst/>
          </a:prstGeom>
          <a:noFill/>
          <a:ln w="9525">
            <a:solidFill>
              <a:srgbClr val="CCCCCC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384048" y="640080"/>
            <a:ext cx="128016" cy="128016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02920" y="804672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FINANCING LANDSCAPE FOR CIRCULAR TRANSITION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502920" y="1078992"/>
            <a:ext cx="2633472" cy="292608"/>
          </a:xfrm>
          <a:prstGeom prst="rect">
            <a:avLst/>
          </a:prstGeom>
          <a:solidFill>
            <a:srgbClr val="1C1C2E"/>
          </a:solidFill>
          <a:ln w="12700">
            <a:solidFill>
              <a:srgbClr val="1C1C2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502920" y="1078992"/>
            <a:ext cx="2633472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International Financing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502920" y="1371600"/>
            <a:ext cx="2633472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94360" y="1426464"/>
            <a:ext cx="24505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EBRD Loan (2024)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594360" y="1664208"/>
            <a:ext cx="2450592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€22 million to Tbilservice Group for Tbilisi's first waste-to-energy plant</a:t>
            </a:r>
            <a:endParaRPr lang="en-US" sz="1050" dirty="0"/>
          </a:p>
        </p:txBody>
      </p:sp>
      <p:sp>
        <p:nvSpPr>
          <p:cNvPr id="16" name="Shape 14"/>
          <p:cNvSpPr/>
          <p:nvPr/>
        </p:nvSpPr>
        <p:spPr>
          <a:xfrm>
            <a:off x="502920" y="2405426"/>
            <a:ext cx="2633472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594360" y="2460290"/>
            <a:ext cx="24505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&amp; UN Support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594360" y="2698034"/>
            <a:ext cx="2450592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LL Plastic (Kakheti): collects, processes, and resells recycled plastic products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3291840" y="1078992"/>
            <a:ext cx="2633472" cy="292608"/>
          </a:xfrm>
          <a:prstGeom prst="rect">
            <a:avLst/>
          </a:prstGeom>
          <a:solidFill>
            <a:srgbClr val="1C1C2E"/>
          </a:solidFill>
          <a:ln w="12700">
            <a:solidFill>
              <a:srgbClr val="1C1C2E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3291840" y="1078992"/>
            <a:ext cx="2633472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Domestic Green Banking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3291840" y="1371600"/>
            <a:ext cx="2633472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3383280" y="1426464"/>
            <a:ext cx="24505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Green Loans (2023)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3383280" y="1664208"/>
            <a:ext cx="2450592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Georgian banks issued ₾850M in sustainable loans — +70% vs prior year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3291840" y="2377440"/>
            <a:ext cx="2633472" cy="960120"/>
          </a:xfrm>
          <a:prstGeom prst="rect">
            <a:avLst/>
          </a:prstGeom>
          <a:solidFill>
            <a:srgbClr val="F7F7F9"/>
          </a:solidFill>
          <a:ln w="12700">
            <a:solidFill>
              <a:srgbClr val="CCCCCC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3383280" y="2432304"/>
            <a:ext cx="24505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SME Incentives</a:t>
            </a:r>
            <a:endParaRPr lang="en-US" sz="1100" dirty="0"/>
          </a:p>
        </p:txBody>
      </p:sp>
      <p:sp>
        <p:nvSpPr>
          <p:cNvPr id="26" name="Text 24"/>
          <p:cNvSpPr/>
          <p:nvPr/>
        </p:nvSpPr>
        <p:spPr>
          <a:xfrm>
            <a:off x="3383280" y="2670048"/>
            <a:ext cx="2450592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10–15% cashback and co-financing for environmentally focused businesses</a:t>
            </a:r>
            <a:endParaRPr lang="en-US" sz="1050" dirty="0"/>
          </a:p>
        </p:txBody>
      </p:sp>
      <p:sp>
        <p:nvSpPr>
          <p:cNvPr id="27" name="Shape 25"/>
          <p:cNvSpPr/>
          <p:nvPr/>
        </p:nvSpPr>
        <p:spPr>
          <a:xfrm>
            <a:off x="3291840" y="3383280"/>
            <a:ext cx="2633472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383280" y="3438144"/>
            <a:ext cx="24505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Sector Coverage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3383280" y="3675888"/>
            <a:ext cx="2450592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Agriculture, tourism, and other industries accessing green credit products</a:t>
            </a:r>
            <a:endParaRPr lang="en-US" sz="1050" dirty="0"/>
          </a:p>
        </p:txBody>
      </p:sp>
      <p:sp>
        <p:nvSpPr>
          <p:cNvPr id="30" name="Shape 28"/>
          <p:cNvSpPr/>
          <p:nvPr/>
        </p:nvSpPr>
        <p:spPr>
          <a:xfrm>
            <a:off x="6080760" y="1078992"/>
            <a:ext cx="2633472" cy="292608"/>
          </a:xfrm>
          <a:prstGeom prst="rect">
            <a:avLst/>
          </a:prstGeom>
          <a:solidFill>
            <a:srgbClr val="1C1C2E"/>
          </a:solidFill>
          <a:ln w="12700">
            <a:solidFill>
              <a:srgbClr val="1C1C2E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080760" y="1078992"/>
            <a:ext cx="2633472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State Grant Programs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6080760" y="1371600"/>
            <a:ext cx="2633472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6172200" y="1426464"/>
            <a:ext cx="24505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GITA ₾15,000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6172200" y="1664208"/>
            <a:ext cx="2450592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Prototype-stage grant for early circular economy and innovation ideas</a:t>
            </a:r>
            <a:endParaRPr lang="en-US" sz="1050" dirty="0"/>
          </a:p>
        </p:txBody>
      </p:sp>
      <p:sp>
        <p:nvSpPr>
          <p:cNvPr id="35" name="Shape 33"/>
          <p:cNvSpPr/>
          <p:nvPr/>
        </p:nvSpPr>
        <p:spPr>
          <a:xfrm>
            <a:off x="6080760" y="2377440"/>
            <a:ext cx="2633472" cy="960120"/>
          </a:xfrm>
          <a:prstGeom prst="rect">
            <a:avLst/>
          </a:prstGeom>
          <a:solidFill>
            <a:srgbClr val="F7F7F9"/>
          </a:solidFill>
          <a:ln w="12700">
            <a:solidFill>
              <a:srgbClr val="CCCCCC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6172200" y="2432304"/>
            <a:ext cx="24505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GITA ₾150,000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6172200" y="2670048"/>
            <a:ext cx="2450592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growth grant; majority of winners focus on AI and resource efficiency</a:t>
            </a:r>
            <a:endParaRPr lang="en-US" sz="1050" dirty="0"/>
          </a:p>
        </p:txBody>
      </p:sp>
      <p:sp>
        <p:nvSpPr>
          <p:cNvPr id="38" name="Shape 36"/>
          <p:cNvSpPr/>
          <p:nvPr/>
        </p:nvSpPr>
        <p:spPr>
          <a:xfrm>
            <a:off x="6080760" y="3383280"/>
            <a:ext cx="2633472" cy="960120"/>
          </a:xfrm>
          <a:prstGeom prst="rect">
            <a:avLst/>
          </a:prstGeom>
          <a:solidFill>
            <a:srgbClr val="FFFFFF"/>
          </a:solidFill>
          <a:ln w="12700">
            <a:solidFill>
              <a:srgbClr val="CCCCCC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6172200" y="3438144"/>
            <a:ext cx="2450592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Scale Limitation</a:t>
            </a:r>
            <a:endParaRPr lang="en-US" sz="1100" dirty="0"/>
          </a:p>
        </p:txBody>
      </p:sp>
      <p:sp>
        <p:nvSpPr>
          <p:cNvPr id="40" name="Text 38"/>
          <p:cNvSpPr/>
          <p:nvPr/>
        </p:nvSpPr>
        <p:spPr>
          <a:xfrm>
            <a:off x="6172200" y="3675888"/>
            <a:ext cx="2450592" cy="5943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en-US" sz="105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~20 projects funded annually — insufficient to unlock full SME potential</a:t>
            </a:r>
            <a:endParaRPr lang="en-US" sz="1050" dirty="0"/>
          </a:p>
        </p:txBody>
      </p:sp>
      <p:sp>
        <p:nvSpPr>
          <p:cNvPr id="41" name="Shape 39"/>
          <p:cNvSpPr/>
          <p:nvPr/>
        </p:nvSpPr>
        <p:spPr>
          <a:xfrm>
            <a:off x="502920" y="4919472"/>
            <a:ext cx="8138160" cy="0"/>
          </a:xfrm>
          <a:prstGeom prst="line">
            <a:avLst/>
          </a:prstGeom>
          <a:noFill/>
          <a:ln w="6350">
            <a:solidFill>
              <a:srgbClr val="CCCCCC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502920" y="4956048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Zoidze &amp; Tsiklashvili  |  Circular Economy in Georgia</a:t>
            </a:r>
            <a:endParaRPr lang="en-US" sz="8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02920" y="109728"/>
            <a:ext cx="73152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Innovation-Enabling Sectors &amp; GDP Composition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8046720" y="164592"/>
            <a:ext cx="8229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11</a:t>
            </a:r>
            <a:endParaRPr lang="en-US" sz="1000" dirty="0"/>
          </a:p>
        </p:txBody>
      </p:sp>
      <p:sp>
        <p:nvSpPr>
          <p:cNvPr id="5" name="Shape 3"/>
          <p:cNvSpPr/>
          <p:nvPr/>
        </p:nvSpPr>
        <p:spPr>
          <a:xfrm>
            <a:off x="502920" y="704088"/>
            <a:ext cx="8138160" cy="0"/>
          </a:xfrm>
          <a:prstGeom prst="line">
            <a:avLst/>
          </a:prstGeom>
          <a:noFill/>
          <a:ln w="9525">
            <a:solidFill>
              <a:srgbClr val="CCCCCC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384048" y="640080"/>
            <a:ext cx="128016" cy="128016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02920" y="804672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 2  —  SHARE OF KEY SECTORS IN GROSS DOMESTIC PRODUCT</a:t>
            </a:r>
            <a:endParaRPr lang="en-US" sz="9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044377"/>
              </p:ext>
            </p:extLst>
          </p:nvPr>
        </p:nvGraphicFramePr>
        <p:xfrm>
          <a:off x="502920" y="1060704"/>
          <a:ext cx="7940261" cy="1188720"/>
        </p:xfrm>
        <a:graphic>
          <a:graphicData uri="http://schemas.openxmlformats.org/drawingml/2006/table">
            <a:tbl>
              <a:tblPr/>
              <a:tblGrid>
                <a:gridCol w="2085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0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09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0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09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Sector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2020 (M GEL)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2023 (M GEL)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2024 (M GEL)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GDP Share 2020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GDP Share 2024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Information &amp; Communication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1,384.8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4,208.1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5,146.6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2.78%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5.64%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Prof., Scientific &amp; Technical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1,026.3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1,609.0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1,902.3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2.06%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2.13%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Education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2,149.2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3,465.1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4,590.9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4.31%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5.07%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 6"/>
          <p:cNvSpPr/>
          <p:nvPr/>
        </p:nvSpPr>
        <p:spPr>
          <a:xfrm>
            <a:off x="502920" y="2267712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National Statistics Agency of Georgia</a:t>
            </a:r>
            <a:endParaRPr lang="en-US" sz="900" dirty="0"/>
          </a:p>
        </p:txBody>
      </p:sp>
      <p:sp>
        <p:nvSpPr>
          <p:cNvPr id="10" name="Text 7"/>
          <p:cNvSpPr/>
          <p:nvPr/>
        </p:nvSpPr>
        <p:spPr>
          <a:xfrm>
            <a:off x="502920" y="2542032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ANALYTICAL FINDINGS</a:t>
            </a:r>
            <a:endParaRPr lang="en-US" sz="900" dirty="0"/>
          </a:p>
        </p:txBody>
      </p:sp>
      <p:sp>
        <p:nvSpPr>
          <p:cNvPr id="11" name="Shape 8"/>
          <p:cNvSpPr/>
          <p:nvPr/>
        </p:nvSpPr>
        <p:spPr>
          <a:xfrm>
            <a:off x="502920" y="2761488"/>
            <a:ext cx="8138160" cy="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502920" y="2834640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Information &amp; Communication:  </a:t>
            </a:r>
            <a:endParaRPr lang="en-US" sz="1150" dirty="0"/>
          </a:p>
        </p:txBody>
      </p:sp>
      <p:sp>
        <p:nvSpPr>
          <p:cNvPr id="13" name="Text 10"/>
          <p:cNvSpPr/>
          <p:nvPr/>
        </p:nvSpPr>
        <p:spPr>
          <a:xfrm>
            <a:off x="502920" y="3054096"/>
            <a:ext cx="81381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markets, remote working, and paperless systems directly reduce resource consumption.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502920" y="3595194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Scientific &amp; Technical Activities:  </a:t>
            </a:r>
            <a:endParaRPr lang="en-US" sz="1150" dirty="0"/>
          </a:p>
        </p:txBody>
      </p:sp>
      <p:sp>
        <p:nvSpPr>
          <p:cNvPr id="17" name="Text 14"/>
          <p:cNvSpPr/>
          <p:nvPr/>
        </p:nvSpPr>
        <p:spPr>
          <a:xfrm>
            <a:off x="502920" y="3866310"/>
            <a:ext cx="81381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GITA-funded AI and resource-efficiency startups represent direct pathways to circular innovation.</a:t>
            </a:r>
            <a:endParaRPr lang="en-US" sz="1100" dirty="0"/>
          </a:p>
        </p:txBody>
      </p:sp>
      <p:sp>
        <p:nvSpPr>
          <p:cNvPr id="18" name="Shape 15"/>
          <p:cNvSpPr/>
          <p:nvPr/>
        </p:nvSpPr>
        <p:spPr>
          <a:xfrm>
            <a:off x="502920" y="4919472"/>
            <a:ext cx="8138160" cy="0"/>
          </a:xfrm>
          <a:prstGeom prst="line">
            <a:avLst/>
          </a:prstGeom>
          <a:noFill/>
          <a:ln w="6350">
            <a:solidFill>
              <a:srgbClr val="CCCCCC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502920" y="4956048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Zoidze &amp; Tsiklashvili  |  Circular Economy in Georgia</a:t>
            </a:r>
            <a:endParaRPr lang="en-US" sz="8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679D1-8F6D-8B2E-6F7F-E80258D91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1AA7E07B-8202-8A83-E84E-862FBCF016AF}"/>
              </a:ext>
            </a:extLst>
          </p:cNvPr>
          <p:cNvSpPr/>
          <p:nvPr/>
        </p:nvSpPr>
        <p:spPr>
          <a:xfrm>
            <a:off x="0" y="0"/>
            <a:ext cx="9144000" cy="50292"/>
          </a:xfrm>
          <a:prstGeom prst="rect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ADE76326-24CF-6770-4ADA-E50734CC5AE6}"/>
              </a:ext>
            </a:extLst>
          </p:cNvPr>
          <p:cNvSpPr/>
          <p:nvPr/>
        </p:nvSpPr>
        <p:spPr>
          <a:xfrm>
            <a:off x="502920" y="109728"/>
            <a:ext cx="731520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2600" b="1" dirty="0">
                <a:solidFill>
                  <a:srgbClr val="2C2C3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Innovation-Enabling Sectors &amp; GDP Composition</a:t>
            </a:r>
            <a:endParaRPr lang="en-US" sz="2600" dirty="0"/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E0C2274C-D621-FE4F-0EA7-2C054715DD9C}"/>
              </a:ext>
            </a:extLst>
          </p:cNvPr>
          <p:cNvSpPr/>
          <p:nvPr/>
        </p:nvSpPr>
        <p:spPr>
          <a:xfrm>
            <a:off x="8046720" y="164592"/>
            <a:ext cx="82296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100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11</a:t>
            </a:r>
            <a:endParaRPr lang="en-US" sz="1000" dirty="0"/>
          </a:p>
        </p:txBody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9A6F5CDB-2E68-1531-FE00-9B5AC757DCC0}"/>
              </a:ext>
            </a:extLst>
          </p:cNvPr>
          <p:cNvSpPr/>
          <p:nvPr/>
        </p:nvSpPr>
        <p:spPr>
          <a:xfrm>
            <a:off x="502920" y="704088"/>
            <a:ext cx="8138160" cy="0"/>
          </a:xfrm>
          <a:prstGeom prst="line">
            <a:avLst/>
          </a:prstGeom>
          <a:noFill/>
          <a:ln w="9525">
            <a:solidFill>
              <a:srgbClr val="CCCCCC"/>
            </a:solidFill>
            <a:prstDash val="solid"/>
          </a:ln>
        </p:spPr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C8D1575E-05CB-3372-6527-1E1B450A5A22}"/>
              </a:ext>
            </a:extLst>
          </p:cNvPr>
          <p:cNvSpPr/>
          <p:nvPr/>
        </p:nvSpPr>
        <p:spPr>
          <a:xfrm>
            <a:off x="384048" y="640080"/>
            <a:ext cx="128016" cy="128016"/>
          </a:xfrm>
          <a:prstGeom prst="ellipse">
            <a:avLst/>
          </a:prstGeom>
          <a:solidFill>
            <a:srgbClr val="8B1A2F"/>
          </a:solidFill>
          <a:ln w="12700">
            <a:solidFill>
              <a:srgbClr val="8B1A2F"/>
            </a:solidFill>
            <a:prstDash val="solid"/>
          </a:ln>
        </p:spPr>
      </p:sp>
      <p:sp>
        <p:nvSpPr>
          <p:cNvPr id="7" name="Text 5">
            <a:extLst>
              <a:ext uri="{FF2B5EF4-FFF2-40B4-BE49-F238E27FC236}">
                <a16:creationId xmlns:a16="http://schemas.microsoft.com/office/drawing/2014/main" id="{283DE491-1FFD-49D2-D223-82D6375D3188}"/>
              </a:ext>
            </a:extLst>
          </p:cNvPr>
          <p:cNvSpPr/>
          <p:nvPr/>
        </p:nvSpPr>
        <p:spPr>
          <a:xfrm>
            <a:off x="502920" y="804672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TABLE 2  —  SHARE OF KEY SECTORS IN GROSS DOMESTIC PRODUCT</a:t>
            </a:r>
            <a:endParaRPr lang="en-US" sz="900" dirty="0"/>
          </a:p>
        </p:txBody>
      </p:sp>
      <p:graphicFrame>
        <p:nvGraphicFramePr>
          <p:cNvPr id="8" name="Table 0">
            <a:extLst>
              <a:ext uri="{FF2B5EF4-FFF2-40B4-BE49-F238E27FC236}">
                <a16:creationId xmlns:a16="http://schemas.microsoft.com/office/drawing/2014/main" id="{974F1F28-7658-E6B7-027B-984E595B9C58}"/>
              </a:ext>
            </a:extLst>
          </p:cNvPr>
          <p:cNvGraphicFramePr>
            <a:graphicFrameLocks noGrp="1"/>
          </p:cNvGraphicFramePr>
          <p:nvPr/>
        </p:nvGraphicFramePr>
        <p:xfrm>
          <a:off x="502920" y="1060704"/>
          <a:ext cx="7940261" cy="1188720"/>
        </p:xfrm>
        <a:graphic>
          <a:graphicData uri="http://schemas.openxmlformats.org/drawingml/2006/table">
            <a:tbl>
              <a:tblPr/>
              <a:tblGrid>
                <a:gridCol w="20853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0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9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09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0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09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Sector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2020 (M GEL)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2023 (M GEL)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2024 (M GEL)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GDP Share 2020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GDP Share 2024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1C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Information &amp; Communication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1,384.8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4,208.1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5,146.6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2.78%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5.64%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Prof., Scientific &amp; Technical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1,026.3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1,609.0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1,902.3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2.06%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2.13%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Education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2,149.2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3,465.1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4,590.9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4.31%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1150" b="1" dirty="0">
                          <a:solidFill>
                            <a:srgbClr val="8B1A2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5.07%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F7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 6">
            <a:extLst>
              <a:ext uri="{FF2B5EF4-FFF2-40B4-BE49-F238E27FC236}">
                <a16:creationId xmlns:a16="http://schemas.microsoft.com/office/drawing/2014/main" id="{5364A5A3-BF0E-DD41-535C-0F4F6D3E85AA}"/>
              </a:ext>
            </a:extLst>
          </p:cNvPr>
          <p:cNvSpPr/>
          <p:nvPr/>
        </p:nvSpPr>
        <p:spPr>
          <a:xfrm>
            <a:off x="502920" y="2267712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National Statistics Agency of Georgia</a:t>
            </a:r>
            <a:endParaRPr lang="en-US" sz="900" dirty="0"/>
          </a:p>
        </p:txBody>
      </p:sp>
      <p:sp>
        <p:nvSpPr>
          <p:cNvPr id="10" name="Text 7">
            <a:extLst>
              <a:ext uri="{FF2B5EF4-FFF2-40B4-BE49-F238E27FC236}">
                <a16:creationId xmlns:a16="http://schemas.microsoft.com/office/drawing/2014/main" id="{A9F720A0-9767-A8DE-9422-2B64EABED1FA}"/>
              </a:ext>
            </a:extLst>
          </p:cNvPr>
          <p:cNvSpPr/>
          <p:nvPr/>
        </p:nvSpPr>
        <p:spPr>
          <a:xfrm>
            <a:off x="502920" y="2542032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b="1" kern="0" spc="150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ANALYTICAL FINDINGS</a:t>
            </a:r>
            <a:endParaRPr lang="en-US" sz="900" dirty="0"/>
          </a:p>
        </p:txBody>
      </p:sp>
      <p:sp>
        <p:nvSpPr>
          <p:cNvPr id="11" name="Shape 8">
            <a:extLst>
              <a:ext uri="{FF2B5EF4-FFF2-40B4-BE49-F238E27FC236}">
                <a16:creationId xmlns:a16="http://schemas.microsoft.com/office/drawing/2014/main" id="{AF9BFA41-AE7A-E3E8-ED40-77F173A330B1}"/>
              </a:ext>
            </a:extLst>
          </p:cNvPr>
          <p:cNvSpPr/>
          <p:nvPr/>
        </p:nvSpPr>
        <p:spPr>
          <a:xfrm>
            <a:off x="502920" y="2761488"/>
            <a:ext cx="8138160" cy="0"/>
          </a:xfrm>
          <a:prstGeom prst="line">
            <a:avLst/>
          </a:prstGeom>
          <a:noFill/>
          <a:ln w="12700">
            <a:solidFill>
              <a:srgbClr val="CCCCCC"/>
            </a:solidFill>
            <a:prstDash val="solid"/>
          </a:ln>
        </p:spPr>
      </p:sp>
      <p:sp>
        <p:nvSpPr>
          <p:cNvPr id="14" name="Text 11">
            <a:extLst>
              <a:ext uri="{FF2B5EF4-FFF2-40B4-BE49-F238E27FC236}">
                <a16:creationId xmlns:a16="http://schemas.microsoft.com/office/drawing/2014/main" id="{0F1EFAE5-9EF2-15FF-F4FA-DC1557A75B85}"/>
              </a:ext>
            </a:extLst>
          </p:cNvPr>
          <p:cNvSpPr/>
          <p:nvPr/>
        </p:nvSpPr>
        <p:spPr>
          <a:xfrm>
            <a:off x="448056" y="2866077"/>
            <a:ext cx="8138160" cy="21945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8B1A2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Education:  </a:t>
            </a:r>
            <a:endParaRPr lang="en-US" sz="1150" dirty="0"/>
          </a:p>
        </p:txBody>
      </p:sp>
      <p:sp>
        <p:nvSpPr>
          <p:cNvPr id="15" name="Text 12">
            <a:extLst>
              <a:ext uri="{FF2B5EF4-FFF2-40B4-BE49-F238E27FC236}">
                <a16:creationId xmlns:a16="http://schemas.microsoft.com/office/drawing/2014/main" id="{FEA892C4-EC7A-DE43-84BC-DCA1A6577FC9}"/>
              </a:ext>
            </a:extLst>
          </p:cNvPr>
          <p:cNvSpPr/>
          <p:nvPr/>
        </p:nvSpPr>
        <p:spPr>
          <a:xfrm>
            <a:off x="384048" y="3085533"/>
            <a:ext cx="8138160" cy="8299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₾2.1B to ₾4.5B. </a:t>
            </a:r>
          </a:p>
          <a:p>
            <a:pPr marL="0" indent="0">
              <a:buNone/>
            </a:pPr>
            <a:endParaRPr lang="en-US" sz="1100" dirty="0">
              <a:solidFill>
                <a:srgbClr val="1A1A2A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0" indent="0">
              <a:buNone/>
            </a:pP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Institutional </a:t>
            </a:r>
            <a:r>
              <a:rPr lang="en-US" sz="1100" dirty="0" err="1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programmes</a:t>
            </a:r>
            <a:r>
              <a:rPr lang="en-US" sz="1100" dirty="0">
                <a:solidFill>
                  <a:srgbClr val="1A1A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:CENN Ecoclub, Tbilservice school sessions raise circular awareness.</a:t>
            </a:r>
            <a:endParaRPr lang="en-US" sz="1100" dirty="0"/>
          </a:p>
        </p:txBody>
      </p:sp>
      <p:sp>
        <p:nvSpPr>
          <p:cNvPr id="18" name="Shape 15">
            <a:extLst>
              <a:ext uri="{FF2B5EF4-FFF2-40B4-BE49-F238E27FC236}">
                <a16:creationId xmlns:a16="http://schemas.microsoft.com/office/drawing/2014/main" id="{3D238FEE-BBBF-BAB6-F7EB-F5998BFA336D}"/>
              </a:ext>
            </a:extLst>
          </p:cNvPr>
          <p:cNvSpPr/>
          <p:nvPr/>
        </p:nvSpPr>
        <p:spPr>
          <a:xfrm>
            <a:off x="502920" y="4919472"/>
            <a:ext cx="8138160" cy="0"/>
          </a:xfrm>
          <a:prstGeom prst="line">
            <a:avLst/>
          </a:prstGeom>
          <a:noFill/>
          <a:ln w="6350">
            <a:solidFill>
              <a:srgbClr val="CCCCCC"/>
            </a:solidFill>
            <a:prstDash val="solid"/>
          </a:ln>
        </p:spPr>
      </p:sp>
      <p:sp>
        <p:nvSpPr>
          <p:cNvPr id="19" name="Text 16">
            <a:extLst>
              <a:ext uri="{FF2B5EF4-FFF2-40B4-BE49-F238E27FC236}">
                <a16:creationId xmlns:a16="http://schemas.microsoft.com/office/drawing/2014/main" id="{4D5AF47F-5A8C-3E7F-171A-72C95D9A1A13}"/>
              </a:ext>
            </a:extLst>
          </p:cNvPr>
          <p:cNvSpPr/>
          <p:nvPr/>
        </p:nvSpPr>
        <p:spPr>
          <a:xfrm>
            <a:off x="502920" y="4956048"/>
            <a:ext cx="8138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850" dirty="0">
                <a:solidFill>
                  <a:srgbClr val="55556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Zoidze &amp; Tsiklashvili  |  Circular Economy in Georgia</a:t>
            </a:r>
            <a:endParaRPr lang="en-US" sz="850" dirty="0"/>
          </a:p>
        </p:txBody>
      </p:sp>
    </p:spTree>
    <p:extLst>
      <p:ext uri="{BB962C8B-B14F-4D97-AF65-F5344CB8AC3E}">
        <p14:creationId xmlns:p14="http://schemas.microsoft.com/office/powerpoint/2010/main" val="23037207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ის თემ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1592</Words>
  <Application>Microsoft Office PowerPoint</Application>
  <PresentationFormat>ეკრანი(16:9)</PresentationFormat>
  <Paragraphs>331</Paragraphs>
  <Slides>14</Slides>
  <Notes>13</Notes>
  <HiddenSlides>0</HiddenSlides>
  <MMClips>0</MMClips>
  <ScaleCrop>false</ScaleCrop>
  <HeadingPairs>
    <vt:vector size="6" baseType="variant">
      <vt:variant>
        <vt:lpstr>გამოყენებული შრიფტები</vt:lpstr>
      </vt:variant>
      <vt:variant>
        <vt:i4>3</vt:i4>
      </vt:variant>
      <vt:variant>
        <vt:lpstr>თემა</vt:lpstr>
      </vt:variant>
      <vt:variant>
        <vt:i4>1</vt:i4>
      </vt:variant>
      <vt:variant>
        <vt:lpstr>სლაიდების სათაურები</vt:lpstr>
      </vt:variant>
      <vt:variant>
        <vt:i4>14</vt:i4>
      </vt:variant>
    </vt:vector>
  </HeadingPairs>
  <TitlesOfParts>
    <vt:vector size="18" baseType="lpstr">
      <vt:lpstr>Arial</vt:lpstr>
      <vt:lpstr>Calibri</vt:lpstr>
      <vt:lpstr>Cambria</vt:lpstr>
      <vt:lpstr>Office Theme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Circular Economy in Georgia: Challenges and Development Opportunities</dc:title>
  <dc:subject>PptxGenJS Presentation</dc:subject>
  <dc:creator>Gvantsa Zoidze &amp; Natia Tsiklashvili</dc:creator>
  <cp:lastModifiedBy>BSU</cp:lastModifiedBy>
  <cp:revision>5</cp:revision>
  <dcterms:created xsi:type="dcterms:W3CDTF">2026-06-10T11:29:07Z</dcterms:created>
  <dcterms:modified xsi:type="dcterms:W3CDTF">2026-06-10T13:48:55Z</dcterms:modified>
</cp:coreProperties>
</file>